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3"/>
    <p:sldId id="257" r:id="rId4"/>
    <p:sldId id="258" r:id="rId5"/>
    <p:sldId id="275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93" r:id="rId14"/>
    <p:sldId id="266" r:id="rId15"/>
    <p:sldId id="267" r:id="rId17"/>
    <p:sldId id="268" r:id="rId18"/>
    <p:sldId id="269" r:id="rId19"/>
    <p:sldId id="270" r:id="rId20"/>
    <p:sldId id="294" r:id="rId21"/>
    <p:sldId id="271" r:id="rId22"/>
    <p:sldId id="272" r:id="rId23"/>
    <p:sldId id="273" r:id="rId24"/>
    <p:sldId id="312" r:id="rId25"/>
    <p:sldId id="314" r:id="rId26"/>
    <p:sldId id="292" r:id="rId27"/>
    <p:sldId id="315" r:id="rId28"/>
    <p:sldId id="305" r:id="rId29"/>
    <p:sldId id="306" r:id="rId30"/>
    <p:sldId id="307" r:id="rId31"/>
    <p:sldId id="308" r:id="rId32"/>
    <p:sldId id="309" r:id="rId33"/>
    <p:sldId id="27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32" y="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058F57-AA22-473F-A59C-99578B7591C2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E90F94-D1B5-4A94-9EB9-6694ACF42472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90F94-D1B5-4A94-9EB9-6694ACF4247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360A9-F15C-464F-952C-F1D868B7978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9E744-25A0-43EC-B7A9-75C154570CD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360A9-F15C-464F-952C-F1D868B7978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9E744-25A0-43EC-B7A9-75C154570CD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360A9-F15C-464F-952C-F1D868B7978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9E744-25A0-43EC-B7A9-75C154570CD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360A9-F15C-464F-952C-F1D868B7978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9E744-25A0-43EC-B7A9-75C154570CD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360A9-F15C-464F-952C-F1D868B7978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9E744-25A0-43EC-B7A9-75C154570CD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360A9-F15C-464F-952C-F1D868B7978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9E744-25A0-43EC-B7A9-75C154570CD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360A9-F15C-464F-952C-F1D868B7978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9E744-25A0-43EC-B7A9-75C154570CD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360A9-F15C-464F-952C-F1D868B7978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9E744-25A0-43EC-B7A9-75C154570CD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360A9-F15C-464F-952C-F1D868B7978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9E744-25A0-43EC-B7A9-75C154570CD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360A9-F15C-464F-952C-F1D868B7978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9E744-25A0-43EC-B7A9-75C154570CD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360A9-F15C-464F-952C-F1D868B7978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9E744-25A0-43EC-B7A9-75C154570CD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360A9-F15C-464F-952C-F1D868B7978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69E744-25A0-43EC-B7A9-75C154570CD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GIF"/><Relationship Id="rId1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35474"/>
            <a:ext cx="9144000" cy="979569"/>
          </a:xfrm>
        </p:spPr>
        <p:txBody>
          <a:bodyPr/>
          <a:lstStyle/>
          <a:p>
            <a:r>
              <a:rPr lang="en-US" smtClean="0"/>
              <a:t>Deeplearning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996" y="2512061"/>
            <a:ext cx="6191250" cy="3476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870" y="435824"/>
            <a:ext cx="10515600" cy="685493"/>
          </a:xfrm>
        </p:spPr>
        <p:txBody>
          <a:bodyPr>
            <a:noAutofit/>
          </a:bodyPr>
          <a:lstStyle/>
          <a:p>
            <a:pPr algn="ctr"/>
            <a:r>
              <a:rPr lang="en-US" sz="4800" b="1" smtClean="0"/>
              <a:t>Lets deep dive in to architechture</a:t>
            </a:r>
            <a:endParaRPr lang="en-US" sz="4800" b="1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70" y="1850205"/>
            <a:ext cx="1312533" cy="640312"/>
          </a:xfrm>
          <a:prstGeom prst="rect">
            <a:avLst/>
          </a:prstGeom>
        </p:spPr>
      </p:pic>
      <p:sp>
        <p:nvSpPr>
          <p:cNvPr id="29" name="Title 2"/>
          <p:cNvSpPr txBox="1"/>
          <p:nvPr/>
        </p:nvSpPr>
        <p:spPr>
          <a:xfrm>
            <a:off x="1073737" y="1183074"/>
            <a:ext cx="10515600" cy="6854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smtClean="0">
                <a:solidFill>
                  <a:srgbClr val="FF0000"/>
                </a:solidFill>
              </a:rPr>
              <a:t>In linear regression, w - weight is a vector</a:t>
            </a:r>
            <a:endParaRPr lang="en-US" sz="3600" b="1" smtClean="0">
              <a:solidFill>
                <a:srgbClr val="FF0000"/>
              </a:solidFill>
            </a:endParaRPr>
          </a:p>
        </p:txBody>
      </p:sp>
      <p:sp>
        <p:nvSpPr>
          <p:cNvPr id="30" name="Title 2"/>
          <p:cNvSpPr txBox="1"/>
          <p:nvPr/>
        </p:nvSpPr>
        <p:spPr>
          <a:xfrm>
            <a:off x="2254836" y="1864295"/>
            <a:ext cx="10515600" cy="685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= x*w = y</a:t>
            </a:r>
            <a:endParaRPr lang="en-US" smtClean="0"/>
          </a:p>
          <a:p>
            <a:r>
              <a:rPr lang="en-US" smtClean="0"/>
              <a:t>= [1,n]*[n,1] = [1,1] -scalar</a:t>
            </a:r>
            <a:endParaRPr lang="en-US"/>
          </a:p>
        </p:txBody>
      </p:sp>
      <p:sp>
        <p:nvSpPr>
          <p:cNvPr id="33" name="Title 2"/>
          <p:cNvSpPr txBox="1"/>
          <p:nvPr/>
        </p:nvSpPr>
        <p:spPr>
          <a:xfrm>
            <a:off x="1073737" y="2753827"/>
            <a:ext cx="10515600" cy="685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smtClean="0">
                <a:solidFill>
                  <a:srgbClr val="FF0000"/>
                </a:solidFill>
              </a:rPr>
              <a:t>If w is a matrix – what happen?</a:t>
            </a:r>
            <a:endParaRPr lang="en-US" b="1">
              <a:solidFill>
                <a:srgbClr val="FF0000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8" y="3380049"/>
            <a:ext cx="1312533" cy="640312"/>
          </a:xfrm>
          <a:prstGeom prst="rect">
            <a:avLst/>
          </a:prstGeom>
        </p:spPr>
      </p:pic>
      <p:sp>
        <p:nvSpPr>
          <p:cNvPr id="37" name="Title 2"/>
          <p:cNvSpPr txBox="1"/>
          <p:nvPr/>
        </p:nvSpPr>
        <p:spPr>
          <a:xfrm>
            <a:off x="2302314" y="3394139"/>
            <a:ext cx="9197242" cy="685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= x*w = y</a:t>
            </a:r>
            <a:endParaRPr lang="en-US" smtClean="0"/>
          </a:p>
          <a:p>
            <a:r>
              <a:rPr lang="en-US" smtClean="0"/>
              <a:t>= [1,n]*[n,m] = [1,m] - vector</a:t>
            </a:r>
            <a:endParaRPr lang="en-US"/>
          </a:p>
        </p:txBody>
      </p:sp>
      <p:sp>
        <p:nvSpPr>
          <p:cNvPr id="38" name="Title 2"/>
          <p:cNvSpPr txBox="1"/>
          <p:nvPr/>
        </p:nvSpPr>
        <p:spPr>
          <a:xfrm>
            <a:off x="1067092" y="4660673"/>
            <a:ext cx="10515600" cy="6854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smtClean="0">
                <a:solidFill>
                  <a:srgbClr val="FF0000"/>
                </a:solidFill>
              </a:rPr>
              <a:t>If w and even x is a matrix – what happen?</a:t>
            </a:r>
            <a:endParaRPr lang="en-US" sz="3600" b="1" smtClean="0">
              <a:solidFill>
                <a:srgbClr val="FF0000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84" y="5510590"/>
            <a:ext cx="1312533" cy="640312"/>
          </a:xfrm>
          <a:prstGeom prst="rect">
            <a:avLst/>
          </a:prstGeom>
        </p:spPr>
      </p:pic>
      <p:sp>
        <p:nvSpPr>
          <p:cNvPr id="41" name="Title 2"/>
          <p:cNvSpPr txBox="1"/>
          <p:nvPr/>
        </p:nvSpPr>
        <p:spPr>
          <a:xfrm>
            <a:off x="2385450" y="5524680"/>
            <a:ext cx="9197242" cy="685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= x*w = y</a:t>
            </a:r>
            <a:endParaRPr lang="en-US" smtClean="0"/>
          </a:p>
          <a:p>
            <a:r>
              <a:rPr lang="en-US" smtClean="0"/>
              <a:t>= [n,m]*[m,k] = [n,k] - matrix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870" y="435824"/>
            <a:ext cx="10515600" cy="685493"/>
          </a:xfrm>
        </p:spPr>
        <p:txBody>
          <a:bodyPr>
            <a:noAutofit/>
          </a:bodyPr>
          <a:lstStyle/>
          <a:p>
            <a:pPr algn="ctr"/>
            <a:r>
              <a:rPr lang="en-US" sz="4800" b="1" smtClean="0"/>
              <a:t>Lets deep dive in to architechture</a:t>
            </a:r>
            <a:endParaRPr lang="en-US" sz="4800" b="1"/>
          </a:p>
        </p:txBody>
      </p:sp>
      <p:sp>
        <p:nvSpPr>
          <p:cNvPr id="12" name="Title 2"/>
          <p:cNvSpPr txBox="1"/>
          <p:nvPr/>
        </p:nvSpPr>
        <p:spPr>
          <a:xfrm>
            <a:off x="569870" y="1261324"/>
            <a:ext cx="10515600" cy="6854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smtClean="0"/>
              <a:t>Just simple - “Deep learning” is a nested f(x)</a:t>
            </a:r>
            <a:endParaRPr lang="en-US" sz="3200" b="1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2197100"/>
            <a:ext cx="10223500" cy="2857500"/>
          </a:xfrm>
          <a:prstGeom prst="rect">
            <a:avLst/>
          </a:prstGeom>
        </p:spPr>
      </p:pic>
      <p:sp>
        <p:nvSpPr>
          <p:cNvPr id="14" name="Title 2"/>
          <p:cNvSpPr txBox="1"/>
          <p:nvPr/>
        </p:nvSpPr>
        <p:spPr>
          <a:xfrm>
            <a:off x="0" y="5190583"/>
            <a:ext cx="11188700" cy="6854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mtClean="0"/>
              <a:t>           X               f(x)             g(f(x))              h(g(f(x)))         k(h(g(f(x))))</a:t>
            </a:r>
            <a:endParaRPr lang="en-US" sz="2400" b="1" smtClean="0"/>
          </a:p>
        </p:txBody>
      </p:sp>
      <p:sp>
        <p:nvSpPr>
          <p:cNvPr id="15" name="Title 2"/>
          <p:cNvSpPr txBox="1"/>
          <p:nvPr/>
        </p:nvSpPr>
        <p:spPr>
          <a:xfrm>
            <a:off x="0" y="5830235"/>
            <a:ext cx="10922000" cy="6854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mtClean="0"/>
              <a:t>           1x5               5x6                 6x6                       6x8                    8x4</a:t>
            </a:r>
            <a:endParaRPr lang="en-US" sz="2400"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870" y="435824"/>
            <a:ext cx="10515600" cy="685493"/>
          </a:xfrm>
        </p:spPr>
        <p:txBody>
          <a:bodyPr>
            <a:noAutofit/>
          </a:bodyPr>
          <a:lstStyle/>
          <a:p>
            <a:pPr algn="ctr"/>
            <a:r>
              <a:rPr lang="en-US" sz="4800" b="1" smtClean="0"/>
              <a:t>Lets deep dive in to architechture</a:t>
            </a:r>
            <a:endParaRPr lang="en-US" sz="4800" b="1"/>
          </a:p>
        </p:txBody>
      </p:sp>
      <p:sp>
        <p:nvSpPr>
          <p:cNvPr id="12" name="Title 2"/>
          <p:cNvSpPr txBox="1"/>
          <p:nvPr/>
        </p:nvSpPr>
        <p:spPr>
          <a:xfrm>
            <a:off x="569870" y="1261324"/>
            <a:ext cx="10515600" cy="6854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altLang="en-US" sz="3200" b="1" smtClean="0"/>
              <a:t>And all others is features</a:t>
            </a:r>
            <a:endParaRPr lang="x-none" altLang="en-US" sz="3200" b="1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2197100"/>
            <a:ext cx="10223500" cy="2857500"/>
          </a:xfrm>
          <a:prstGeom prst="rect">
            <a:avLst/>
          </a:prstGeom>
        </p:spPr>
      </p:pic>
      <p:sp>
        <p:nvSpPr>
          <p:cNvPr id="14" name="Title 2"/>
          <p:cNvSpPr txBox="1"/>
          <p:nvPr/>
        </p:nvSpPr>
        <p:spPr>
          <a:xfrm>
            <a:off x="0" y="5190583"/>
            <a:ext cx="11188700" cy="6854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mtClean="0"/>
              <a:t>           X               f(x)             g(f(x))              h(g(f(x)))         k(h(g(f(x))))</a:t>
            </a:r>
            <a:endParaRPr lang="en-US" sz="2400" b="1" smtClean="0"/>
          </a:p>
        </p:txBody>
      </p:sp>
      <p:sp>
        <p:nvSpPr>
          <p:cNvPr id="15" name="Title 2"/>
          <p:cNvSpPr txBox="1"/>
          <p:nvPr/>
        </p:nvSpPr>
        <p:spPr>
          <a:xfrm>
            <a:off x="0" y="5830235"/>
            <a:ext cx="10922000" cy="6854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mtClean="0"/>
              <a:t>           1x5               5x6                 6x6                       6x8                    8x4</a:t>
            </a:r>
            <a:endParaRPr lang="en-US" sz="2400" b="1" smtClean="0"/>
          </a:p>
        </p:txBody>
      </p:sp>
      <p:sp>
        <p:nvSpPr>
          <p:cNvPr id="2" name="Rectangle 1"/>
          <p:cNvSpPr/>
          <p:nvPr/>
        </p:nvSpPr>
        <p:spPr>
          <a:xfrm>
            <a:off x="3366770" y="2757170"/>
            <a:ext cx="850900" cy="2108835"/>
          </a:xfrm>
          <a:prstGeom prst="rect">
            <a:avLst/>
          </a:prstGeom>
          <a:solidFill>
            <a:schemeClr val="accent2">
              <a:alpha val="6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233670" y="2743200"/>
            <a:ext cx="850900" cy="2108835"/>
          </a:xfrm>
          <a:prstGeom prst="rect">
            <a:avLst/>
          </a:prstGeom>
          <a:solidFill>
            <a:schemeClr val="accent2">
              <a:alpha val="6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277100" y="2552700"/>
            <a:ext cx="850900" cy="2519680"/>
          </a:xfrm>
          <a:prstGeom prst="rect">
            <a:avLst/>
          </a:prstGeom>
          <a:solidFill>
            <a:schemeClr val="accent2">
              <a:alpha val="6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132570" y="2915920"/>
            <a:ext cx="850900" cy="1473200"/>
          </a:xfrm>
          <a:prstGeom prst="rect">
            <a:avLst/>
          </a:prstGeom>
          <a:solidFill>
            <a:schemeClr val="accent2">
              <a:alpha val="6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/>
          <p:cNvSpPr txBox="1"/>
          <p:nvPr/>
        </p:nvSpPr>
        <p:spPr>
          <a:xfrm>
            <a:off x="569870" y="1261324"/>
            <a:ext cx="10515600" cy="51648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smtClean="0"/>
              <a:t>But what about </a:t>
            </a:r>
            <a:endParaRPr lang="en-US" sz="3200" b="1" smtClean="0"/>
          </a:p>
          <a:p>
            <a:pPr algn="ctr"/>
            <a:endParaRPr lang="en-US" sz="3200" b="1" smtClean="0"/>
          </a:p>
          <a:p>
            <a:pPr algn="ctr"/>
            <a:r>
              <a:rPr lang="en-US" sz="3200" b="1" smtClean="0"/>
              <a:t>convolutional neural net</a:t>
            </a:r>
            <a:endParaRPr lang="en-US" sz="3200" b="1" smtClean="0"/>
          </a:p>
          <a:p>
            <a:pPr algn="ctr"/>
            <a:r>
              <a:rPr lang="en-US" sz="3200" b="1" smtClean="0"/>
              <a:t>Recurrent neural net</a:t>
            </a:r>
            <a:endParaRPr lang="en-US" sz="3200" b="1" smtClean="0"/>
          </a:p>
          <a:p>
            <a:pPr algn="ctr"/>
            <a:r>
              <a:rPr lang="en-US" sz="3200" b="1" smtClean="0"/>
              <a:t>Long shot term memory</a:t>
            </a:r>
            <a:endParaRPr lang="en-US" sz="3200" b="1" smtClean="0"/>
          </a:p>
          <a:p>
            <a:pPr algn="ctr"/>
            <a:r>
              <a:rPr lang="en-US" sz="3200" b="1" smtClean="0"/>
              <a:t>Sequence-to-sequence</a:t>
            </a:r>
            <a:endParaRPr lang="en-US" sz="3200" b="1" smtClean="0"/>
          </a:p>
          <a:p>
            <a:pPr algn="ctr"/>
            <a:r>
              <a:rPr lang="en-US" sz="3200" b="1" smtClean="0"/>
              <a:t>Deep pyramid convolution</a:t>
            </a:r>
            <a:endParaRPr lang="en-US" sz="3200" b="1" smtClean="0"/>
          </a:p>
          <a:p>
            <a:pPr algn="ctr"/>
            <a:r>
              <a:rPr lang="en-US" sz="3200" b="1" smtClean="0"/>
              <a:t>Recurrent convolutional net</a:t>
            </a:r>
            <a:endParaRPr lang="en-US" sz="3200" b="1" smtClean="0"/>
          </a:p>
          <a:p>
            <a:pPr algn="ctr"/>
            <a:r>
              <a:rPr lang="en-US" sz="3200" b="1" smtClean="0"/>
              <a:t>Very deep long shot term memory</a:t>
            </a:r>
            <a:endParaRPr lang="en-US" sz="3200" b="1" smtClean="0"/>
          </a:p>
          <a:p>
            <a:pPr algn="ctr"/>
            <a:r>
              <a:rPr lang="en-US" sz="3200" b="1" smtClean="0"/>
              <a:t>….</a:t>
            </a:r>
            <a:endParaRPr lang="en-US" sz="3200" b="1" smtClean="0"/>
          </a:p>
          <a:p>
            <a:pPr algn="ctr"/>
            <a:endParaRPr lang="en-US" sz="3200" b="1" smtClean="0"/>
          </a:p>
          <a:p>
            <a:pPr algn="ctr"/>
            <a:endParaRPr lang="en-US" sz="3200" b="1" smtClean="0"/>
          </a:p>
          <a:p>
            <a:pPr algn="ctr"/>
            <a:endParaRPr lang="en-US" sz="32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/>
          <p:cNvSpPr txBox="1"/>
          <p:nvPr/>
        </p:nvSpPr>
        <p:spPr>
          <a:xfrm>
            <a:off x="569870" y="1261324"/>
            <a:ext cx="10515600" cy="11516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smtClean="0"/>
              <a:t>It is how we combine f(x) together – like lego</a:t>
            </a:r>
            <a:endParaRPr lang="en-US" sz="3200" b="1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725" y="2019299"/>
            <a:ext cx="4339889" cy="4238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4875"/>
          </a:xfrm>
        </p:spPr>
        <p:txBody>
          <a:bodyPr/>
          <a:lstStyle/>
          <a:p>
            <a:r>
              <a:rPr lang="en-US" smtClean="0"/>
              <a:t>Let’s begin  with type of input x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34458" y="3396734"/>
            <a:ext cx="4074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smtClean="0"/>
              <a:t>x</a:t>
            </a:r>
            <a:endParaRPr lang="en-US" sz="4000"/>
          </a:p>
        </p:txBody>
      </p:sp>
      <p:cxnSp>
        <p:nvCxnSpPr>
          <p:cNvPr id="5" name="Straight Arrow Connector 4"/>
          <p:cNvCxnSpPr>
            <a:stCxn id="4" idx="3"/>
          </p:cNvCxnSpPr>
          <p:nvPr/>
        </p:nvCxnSpPr>
        <p:spPr>
          <a:xfrm flipV="1">
            <a:off x="1041942" y="2451100"/>
            <a:ext cx="494758" cy="1299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3"/>
          </p:cNvCxnSpPr>
          <p:nvPr/>
        </p:nvCxnSpPr>
        <p:spPr>
          <a:xfrm>
            <a:off x="1041942" y="3750677"/>
            <a:ext cx="634458" cy="1570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676400" y="2279506"/>
            <a:ext cx="261796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mtClean="0"/>
              <a:t>Vector </a:t>
            </a:r>
            <a:endParaRPr lang="en-US" sz="2400" smtClean="0"/>
          </a:p>
          <a:p>
            <a:r>
              <a:rPr lang="en-US" sz="2400" smtClean="0"/>
              <a:t>Fixed size, un-order</a:t>
            </a:r>
            <a:endParaRPr lang="en-US" sz="2400"/>
          </a:p>
        </p:txBody>
      </p:sp>
      <p:sp>
        <p:nvSpPr>
          <p:cNvPr id="14" name="Rectangle 13"/>
          <p:cNvSpPr/>
          <p:nvPr/>
        </p:nvSpPr>
        <p:spPr>
          <a:xfrm>
            <a:off x="1735186" y="5090467"/>
            <a:ext cx="9880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mtClean="0"/>
              <a:t>matrix</a:t>
            </a:r>
            <a:endParaRPr lang="en-US" sz="2400"/>
          </a:p>
        </p:txBody>
      </p:sp>
      <p:cxnSp>
        <p:nvCxnSpPr>
          <p:cNvPr id="15" name="Straight Arrow Connector 14"/>
          <p:cNvCxnSpPr>
            <a:stCxn id="14" idx="3"/>
          </p:cNvCxnSpPr>
          <p:nvPr/>
        </p:nvCxnSpPr>
        <p:spPr>
          <a:xfrm flipV="1">
            <a:off x="2723277" y="4737100"/>
            <a:ext cx="705723" cy="584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4" idx="3"/>
          </p:cNvCxnSpPr>
          <p:nvPr/>
        </p:nvCxnSpPr>
        <p:spPr>
          <a:xfrm>
            <a:off x="2723277" y="5321300"/>
            <a:ext cx="705723" cy="55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567979" y="4521055"/>
            <a:ext cx="2511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mtClean="0"/>
              <a:t>Fixed size, ordered</a:t>
            </a:r>
            <a:endParaRPr lang="en-US" sz="2400"/>
          </a:p>
        </p:txBody>
      </p:sp>
      <p:sp>
        <p:nvSpPr>
          <p:cNvPr id="23" name="Rectangle 22"/>
          <p:cNvSpPr/>
          <p:nvPr/>
        </p:nvSpPr>
        <p:spPr>
          <a:xfrm>
            <a:off x="3567978" y="5600700"/>
            <a:ext cx="3043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mtClean="0"/>
              <a:t>Not Fixed size, ordered</a:t>
            </a:r>
            <a:endParaRPr lang="en-US" sz="2400"/>
          </a:p>
        </p:txBody>
      </p:sp>
      <p:cxnSp>
        <p:nvCxnSpPr>
          <p:cNvPr id="24" name="Straight Arrow Connector 23"/>
          <p:cNvCxnSpPr>
            <a:stCxn id="13" idx="3"/>
          </p:cNvCxnSpPr>
          <p:nvPr/>
        </p:nvCxnSpPr>
        <p:spPr>
          <a:xfrm flipV="1">
            <a:off x="4294361" y="2695004"/>
            <a:ext cx="18016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6096000" y="2451100"/>
            <a:ext cx="17297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mtClean="0"/>
              <a:t>Tabular data</a:t>
            </a:r>
            <a:endParaRPr lang="en-US" sz="2400"/>
          </a:p>
        </p:txBody>
      </p:sp>
      <p:sp>
        <p:nvSpPr>
          <p:cNvPr id="28" name="Rectangle 27"/>
          <p:cNvSpPr/>
          <p:nvPr/>
        </p:nvSpPr>
        <p:spPr>
          <a:xfrm>
            <a:off x="6611503" y="4535988"/>
            <a:ext cx="10188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mtClean="0"/>
              <a:t>Image </a:t>
            </a:r>
            <a:endParaRPr lang="en-US" sz="2400"/>
          </a:p>
        </p:txBody>
      </p:sp>
      <p:cxnSp>
        <p:nvCxnSpPr>
          <p:cNvPr id="29" name="Straight Arrow Connector 28"/>
          <p:cNvCxnSpPr>
            <a:stCxn id="22" idx="3"/>
            <a:endCxn id="28" idx="1"/>
          </p:cNvCxnSpPr>
          <p:nvPr/>
        </p:nvCxnSpPr>
        <p:spPr>
          <a:xfrm>
            <a:off x="6079308" y="4751888"/>
            <a:ext cx="532195" cy="1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7282676" y="5649267"/>
            <a:ext cx="18690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mtClean="0"/>
              <a:t>Text, voice, …</a:t>
            </a:r>
            <a:endParaRPr lang="en-US" sz="2400"/>
          </a:p>
        </p:txBody>
      </p:sp>
      <p:cxnSp>
        <p:nvCxnSpPr>
          <p:cNvPr id="34" name="Straight Arrow Connector 33"/>
          <p:cNvCxnSpPr>
            <a:endCxn id="33" idx="1"/>
          </p:cNvCxnSpPr>
          <p:nvPr/>
        </p:nvCxnSpPr>
        <p:spPr>
          <a:xfrm>
            <a:off x="6750481" y="5865167"/>
            <a:ext cx="532195" cy="1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232" y="1810407"/>
            <a:ext cx="2416505" cy="15863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994" y="3625849"/>
            <a:ext cx="2336806" cy="14646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572" y="5319582"/>
            <a:ext cx="2220032" cy="14225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Feed forward cell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750219" y="2036387"/>
            <a:ext cx="2058035" cy="7010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Feedforward cell</a:t>
            </a:r>
            <a:endParaRPr lang="en-US" sz="2000" smtClean="0"/>
          </a:p>
          <a:p>
            <a:r>
              <a:rPr lang="en-US" sz="2000" smtClean="0"/>
              <a:t>A vector</a:t>
            </a:r>
            <a:endParaRPr lang="en-US" sz="200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3058590" y="2083895"/>
            <a:ext cx="899605" cy="3123210"/>
            <a:chOff x="2639490" y="2642695"/>
            <a:chExt cx="899605" cy="3123210"/>
          </a:xfrm>
        </p:grpSpPr>
        <p:sp>
          <p:nvSpPr>
            <p:cNvPr id="6" name="TextBox 5"/>
            <p:cNvSpPr txBox="1"/>
            <p:nvPr/>
          </p:nvSpPr>
          <p:spPr>
            <a:xfrm>
              <a:off x="2639490" y="2642695"/>
              <a:ext cx="899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Input: x</a:t>
              </a:r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2881474" y="3150139"/>
              <a:ext cx="415636" cy="4156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880014" y="3790209"/>
              <a:ext cx="415636" cy="4156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2880014" y="4430279"/>
              <a:ext cx="415636" cy="4156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878554" y="5103579"/>
              <a:ext cx="415636" cy="4156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746368" y="3012027"/>
              <a:ext cx="688769" cy="275387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Oval 11"/>
          <p:cNvSpPr/>
          <p:nvPr/>
        </p:nvSpPr>
        <p:spPr>
          <a:xfrm>
            <a:off x="5232400" y="3006975"/>
            <a:ext cx="1601626" cy="16016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11" idx="3"/>
          </p:cNvCxnSpPr>
          <p:nvPr/>
        </p:nvCxnSpPr>
        <p:spPr>
          <a:xfrm>
            <a:off x="3854237" y="3830166"/>
            <a:ext cx="13781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7345545" y="1993277"/>
            <a:ext cx="1832874" cy="3213828"/>
            <a:chOff x="2326608" y="2552077"/>
            <a:chExt cx="1832874" cy="3213828"/>
          </a:xfrm>
        </p:grpSpPr>
        <p:sp>
          <p:nvSpPr>
            <p:cNvPr id="16" name="TextBox 15"/>
            <p:cNvSpPr txBox="1"/>
            <p:nvPr/>
          </p:nvSpPr>
          <p:spPr>
            <a:xfrm>
              <a:off x="2326608" y="2552077"/>
              <a:ext cx="1832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Output – a vector</a:t>
              </a:r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881474" y="3150139"/>
              <a:ext cx="415636" cy="4156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880014" y="3790209"/>
              <a:ext cx="415636" cy="4156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880014" y="4430279"/>
              <a:ext cx="415636" cy="4156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878554" y="5103579"/>
              <a:ext cx="415636" cy="4156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746368" y="3012027"/>
              <a:ext cx="688769" cy="275387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Straight Arrow Connector 21"/>
          <p:cNvCxnSpPr>
            <a:endCxn id="21" idx="1"/>
          </p:cNvCxnSpPr>
          <p:nvPr/>
        </p:nvCxnSpPr>
        <p:spPr>
          <a:xfrm>
            <a:off x="6834026" y="3807788"/>
            <a:ext cx="931279" cy="22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058590" y="5711447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1Xn</a:t>
            </a:r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61343" y="4960415"/>
            <a:ext cx="588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nxm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790158" y="5297768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1xm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Convolutional CNN cell – output: tensor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"/>
          <a:srcRect r="51282"/>
          <a:stretch>
            <a:fillRect/>
          </a:stretch>
        </p:blipFill>
        <p:spPr>
          <a:xfrm>
            <a:off x="7751341" y="1493836"/>
            <a:ext cx="4173959" cy="45767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77218"/>
            <a:ext cx="7162800" cy="381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ecepted fiel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85" y="631190"/>
            <a:ext cx="12100560" cy="504063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RNN cell – (RNN basic, GRU, LSTM)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457" y="2013162"/>
            <a:ext cx="8314286" cy="33904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29357" y="5218972"/>
            <a:ext cx="794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Vector</a:t>
            </a:r>
            <a:endParaRPr lang="en-US" smtClean="0"/>
          </a:p>
          <a:p>
            <a:r>
              <a:rPr lang="en-US" smtClean="0"/>
              <a:t>1xn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63470" y="1551497"/>
            <a:ext cx="794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Vector</a:t>
            </a:r>
            <a:endParaRPr lang="en-US" smtClean="0"/>
          </a:p>
          <a:p>
            <a:r>
              <a:rPr lang="en-US" smtClean="0"/>
              <a:t>mxk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9602" y="352373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RNN cell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439224" y="5476864"/>
            <a:ext cx="4896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Weights is shared between RNN cells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81700" y="4267200"/>
            <a:ext cx="3581400" cy="3302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/>
          <p:cNvCxnSpPr>
            <a:stCxn id="11" idx="3"/>
            <a:endCxn id="8" idx="2"/>
          </p:cNvCxnSpPr>
          <p:nvPr/>
        </p:nvCxnSpPr>
        <p:spPr>
          <a:xfrm flipH="1">
            <a:off x="7887970" y="4432300"/>
            <a:ext cx="1675130" cy="1506220"/>
          </a:xfrm>
          <a:prstGeom prst="bentConnector4">
            <a:avLst>
              <a:gd name="adj1" fmla="val -60349"/>
              <a:gd name="adj2" fmla="val 11580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25" y="451263"/>
            <a:ext cx="5160324" cy="2580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165" y="740320"/>
            <a:ext cx="6075187" cy="54337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8" y="3457203"/>
            <a:ext cx="5391398" cy="30326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7070" y="700597"/>
            <a:ext cx="3565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Feed forward net</a:t>
            </a:r>
            <a:endParaRPr lang="en-US" sz="2800"/>
          </a:p>
        </p:txBody>
      </p:sp>
      <p:sp>
        <p:nvSpPr>
          <p:cNvPr id="5" name="Rectangle 4"/>
          <p:cNvSpPr/>
          <p:nvPr/>
        </p:nvSpPr>
        <p:spPr>
          <a:xfrm>
            <a:off x="832897" y="1466334"/>
            <a:ext cx="899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Input: x</a:t>
            </a: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996949" y="1835666"/>
            <a:ext cx="571500" cy="571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15597" y="1485900"/>
            <a:ext cx="1752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Feedforward cell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7897" y="1485900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output</a:t>
            </a: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706080" y="1887498"/>
            <a:ext cx="571500" cy="571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129461" y="1887498"/>
            <a:ext cx="571500" cy="571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6" idx="6"/>
            <a:endCxn id="9" idx="2"/>
          </p:cNvCxnSpPr>
          <p:nvPr/>
        </p:nvCxnSpPr>
        <p:spPr>
          <a:xfrm>
            <a:off x="1568449" y="2121416"/>
            <a:ext cx="1137631" cy="51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0" idx="2"/>
          </p:cNvCxnSpPr>
          <p:nvPr/>
        </p:nvCxnSpPr>
        <p:spPr>
          <a:xfrm flipV="1">
            <a:off x="3134705" y="2173248"/>
            <a:ext cx="994756" cy="5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021249" y="2415064"/>
            <a:ext cx="522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1xn</a:t>
            </a: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057375" y="2451127"/>
            <a:ext cx="1868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Nxm, mxk, kxj, jxh</a:t>
            </a: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180177" y="2458998"/>
            <a:ext cx="520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hx1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013270" y="701388"/>
            <a:ext cx="4264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Convolutional  neuralnet</a:t>
            </a:r>
            <a:endParaRPr lang="en-US" sz="2800"/>
          </a:p>
        </p:txBody>
      </p:sp>
      <p:sp>
        <p:nvSpPr>
          <p:cNvPr id="19" name="Rectangle 18"/>
          <p:cNvSpPr/>
          <p:nvPr/>
        </p:nvSpPr>
        <p:spPr>
          <a:xfrm>
            <a:off x="6113665" y="1281668"/>
            <a:ext cx="899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Input: x</a:t>
            </a:r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277717" y="1651000"/>
            <a:ext cx="571500" cy="571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804094" y="1237263"/>
            <a:ext cx="978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CNN cell</a:t>
            </a:r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288665" y="1301234"/>
            <a:ext cx="801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flatten</a:t>
            </a:r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986848" y="1702832"/>
            <a:ext cx="571500" cy="571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9410229" y="1702832"/>
            <a:ext cx="571500" cy="571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20" idx="6"/>
            <a:endCxn id="23" idx="2"/>
          </p:cNvCxnSpPr>
          <p:nvPr/>
        </p:nvCxnSpPr>
        <p:spPr>
          <a:xfrm>
            <a:off x="6849217" y="1936750"/>
            <a:ext cx="1137631" cy="51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24" idx="2"/>
          </p:cNvCxnSpPr>
          <p:nvPr/>
        </p:nvCxnSpPr>
        <p:spPr>
          <a:xfrm flipV="1">
            <a:off x="8415473" y="1988582"/>
            <a:ext cx="994756" cy="5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6139863" y="2251884"/>
            <a:ext cx="12955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N*m*k</a:t>
            </a:r>
            <a:endParaRPr lang="en-US" smtClean="0"/>
          </a:p>
          <a:p>
            <a:r>
              <a:rPr lang="en-US" smtClean="0"/>
              <a:t>K is channel</a:t>
            </a:r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986848" y="2274332"/>
            <a:ext cx="8531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N*m*k</a:t>
            </a:r>
            <a:endParaRPr lang="en-US" smtClean="0"/>
          </a:p>
          <a:p>
            <a:r>
              <a:rPr lang="en-US" smtClean="0"/>
              <a:t>,i*j*l</a:t>
            </a:r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9314377" y="2295962"/>
            <a:ext cx="750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1,i*j*l</a:t>
            </a:r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0287106" y="1279446"/>
            <a:ext cx="1752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Feedforward cell</a:t>
            </a:r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0877589" y="1681044"/>
            <a:ext cx="571500" cy="571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9882833" y="1975287"/>
            <a:ext cx="994756" cy="5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308008" y="3499099"/>
            <a:ext cx="4264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Recurrent neural net</a:t>
            </a:r>
            <a:endParaRPr lang="en-US" sz="2800"/>
          </a:p>
        </p:txBody>
      </p:sp>
      <p:sp>
        <p:nvSpPr>
          <p:cNvPr id="35" name="Rectangle 34"/>
          <p:cNvSpPr/>
          <p:nvPr/>
        </p:nvSpPr>
        <p:spPr>
          <a:xfrm>
            <a:off x="408403" y="4079379"/>
            <a:ext cx="899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Input: x</a:t>
            </a:r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72455" y="4448711"/>
            <a:ext cx="571500" cy="571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098832" y="4034974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RNN cell</a:t>
            </a:r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281586" y="4500543"/>
            <a:ext cx="571500" cy="571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>
            <a:stCxn id="36" idx="6"/>
            <a:endCxn id="39" idx="2"/>
          </p:cNvCxnSpPr>
          <p:nvPr/>
        </p:nvCxnSpPr>
        <p:spPr>
          <a:xfrm>
            <a:off x="1143955" y="4734461"/>
            <a:ext cx="1137631" cy="51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34601" y="5049595"/>
            <a:ext cx="9364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%m%*n</a:t>
            </a:r>
            <a:endParaRPr lang="en-US" smtClean="0"/>
          </a:p>
        </p:txBody>
      </p:sp>
      <p:sp>
        <p:nvSpPr>
          <p:cNvPr id="44" name="Rectangle 43"/>
          <p:cNvSpPr/>
          <p:nvPr/>
        </p:nvSpPr>
        <p:spPr>
          <a:xfrm>
            <a:off x="2281586" y="5072043"/>
            <a:ext cx="918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%m%*k</a:t>
            </a:r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3279797" y="4076497"/>
            <a:ext cx="1752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Feedforward cell</a:t>
            </a:r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870280" y="4478095"/>
            <a:ext cx="571500" cy="571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2875524" y="4772338"/>
            <a:ext cx="994756" cy="5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113665" y="3696420"/>
            <a:ext cx="5594323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Recurrent - Convolutional neural net</a:t>
            </a:r>
            <a:endParaRPr lang="en-US" sz="2000" smtClean="0"/>
          </a:p>
        </p:txBody>
      </p:sp>
      <p:sp>
        <p:nvSpPr>
          <p:cNvPr id="50" name="Rectangle 49"/>
          <p:cNvSpPr/>
          <p:nvPr/>
        </p:nvSpPr>
        <p:spPr>
          <a:xfrm>
            <a:off x="5375486" y="4262325"/>
            <a:ext cx="899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Input: x</a:t>
            </a:r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539538" y="4631657"/>
            <a:ext cx="571500" cy="571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7065915" y="4217920"/>
            <a:ext cx="978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CNN cell</a:t>
            </a:r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248669" y="4683489"/>
            <a:ext cx="571500" cy="571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/>
          <p:cNvCxnSpPr>
            <a:stCxn id="51" idx="6"/>
            <a:endCxn id="53" idx="2"/>
          </p:cNvCxnSpPr>
          <p:nvPr/>
        </p:nvCxnSpPr>
        <p:spPr>
          <a:xfrm>
            <a:off x="6111038" y="4917407"/>
            <a:ext cx="1137631" cy="51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5401684" y="5232541"/>
            <a:ext cx="12955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N*m*k</a:t>
            </a:r>
            <a:endParaRPr lang="en-US" smtClean="0"/>
          </a:p>
          <a:p>
            <a:r>
              <a:rPr lang="en-US" smtClean="0"/>
              <a:t>K is channel</a:t>
            </a:r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7248669" y="5254989"/>
            <a:ext cx="8531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N*m*k</a:t>
            </a:r>
            <a:endParaRPr lang="en-US" smtClean="0"/>
          </a:p>
          <a:p>
            <a:r>
              <a:rPr lang="en-US" smtClean="0"/>
              <a:t>,i*j*l</a:t>
            </a:r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652138" y="4283406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RNN cell</a:t>
            </a:r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8834892" y="4748975"/>
            <a:ext cx="571500" cy="571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8834892" y="5320475"/>
            <a:ext cx="918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%m%*k</a:t>
            </a:r>
            <a:endParaRPr lang="en-US"/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7724354" y="4970812"/>
            <a:ext cx="1137631" cy="51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9752086" y="4347377"/>
            <a:ext cx="1752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Feedforward cell</a:t>
            </a:r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10342569" y="4748975"/>
            <a:ext cx="571500" cy="571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9347813" y="5043218"/>
            <a:ext cx="994756" cy="5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9" y="573635"/>
            <a:ext cx="5182267" cy="24489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04" y="3454400"/>
            <a:ext cx="10953946" cy="26289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462" y="675234"/>
            <a:ext cx="6473088" cy="19536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46405" y="916305"/>
            <a:ext cx="4394200" cy="51492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405" y="1167765"/>
            <a:ext cx="6493510" cy="460819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062" y="508965"/>
            <a:ext cx="10515600" cy="1325563"/>
          </a:xfrm>
        </p:spPr>
        <p:txBody>
          <a:bodyPr/>
          <a:lstStyle/>
          <a:p>
            <a:pPr algn="ctr"/>
            <a:r>
              <a:rPr lang="x-none" altLang="en-US"/>
              <a:t>Pytorch vs tensorflow</a:t>
            </a:r>
            <a:endParaRPr lang="x-none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016" y="349567"/>
            <a:ext cx="856961" cy="8569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934" y="350197"/>
            <a:ext cx="1430022" cy="81853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711754" y="1278918"/>
            <a:ext cx="4161845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x-none" altLang="en-US" sz="2400">
                <a:sym typeface="+mn-ea"/>
              </a:rPr>
              <a:t>Dynamic</a:t>
            </a:r>
            <a:r>
              <a:rPr lang="x-none" altLang="en-US" sz="2400"/>
              <a:t> vs </a:t>
            </a:r>
            <a:r>
              <a:rPr lang="x-none" altLang="en-US" sz="2400" smtClean="0"/>
              <a:t>s</a:t>
            </a:r>
            <a:r>
              <a:rPr lang="x-none" altLang="en-US" sz="2400" smtClean="0">
                <a:sym typeface="+mn-ea"/>
              </a:rPr>
              <a:t>tatic</a:t>
            </a:r>
            <a:endParaRPr lang="en-US" altLang="en-US" sz="2400" smtClean="0">
              <a:sym typeface="+mn-ea"/>
            </a:endParaRPr>
          </a:p>
          <a:p>
            <a:pPr algn="ctr"/>
            <a:endParaRPr lang="en-US" altLang="en-US" sz="2400" smtClean="0">
              <a:sym typeface="+mn-ea"/>
            </a:endParaRPr>
          </a:p>
          <a:p>
            <a:pPr algn="ctr"/>
            <a:endParaRPr lang="en-US" altLang="en-US" sz="2400">
              <a:sym typeface="+mn-ea"/>
            </a:endParaRPr>
          </a:p>
          <a:p>
            <a:pPr algn="ctr"/>
            <a:r>
              <a:rPr lang="x-none" altLang="en-US" sz="2400" smtClean="0"/>
              <a:t>Very </a:t>
            </a:r>
            <a:r>
              <a:rPr lang="x-none" altLang="en-US" sz="2400"/>
              <a:t>low level vs low </a:t>
            </a:r>
            <a:r>
              <a:rPr lang="x-none" altLang="en-US" sz="2400" smtClean="0"/>
              <a:t>level</a:t>
            </a:r>
            <a:endParaRPr lang="en-US" altLang="en-US" sz="2400" smtClean="0"/>
          </a:p>
          <a:p>
            <a:pPr marL="457200" indent="-457200" algn="ctr">
              <a:buFont typeface="Wingdings" panose="05000000000000000000" pitchFamily="2" charset="2"/>
              <a:buChar char="à"/>
            </a:pPr>
            <a:r>
              <a:rPr lang="en-US" altLang="en-US" sz="2400" smtClean="0">
                <a:sym typeface="+mn-ea"/>
              </a:rPr>
              <a:t>Need </a:t>
            </a:r>
            <a:r>
              <a:rPr lang="en-US" altLang="en-US" sz="2400">
                <a:sym typeface="+mn-ea"/>
              </a:rPr>
              <a:t>front end for </a:t>
            </a:r>
            <a:r>
              <a:rPr lang="en-US" altLang="en-US" sz="2400" smtClean="0">
                <a:sym typeface="+mn-ea"/>
              </a:rPr>
              <a:t>beginner</a:t>
            </a:r>
            <a:endParaRPr lang="en-US" altLang="en-US" sz="2400" smtClean="0">
              <a:sym typeface="+mn-ea"/>
            </a:endParaRPr>
          </a:p>
          <a:p>
            <a:pPr marL="457200" indent="-457200" algn="ctr">
              <a:buFont typeface="Wingdings" panose="05000000000000000000" pitchFamily="2" charset="2"/>
              <a:buChar char="à"/>
            </a:pPr>
            <a:endParaRPr lang="en-US" altLang="en-US" sz="2400" smtClean="0">
              <a:sym typeface="+mn-ea"/>
            </a:endParaRPr>
          </a:p>
          <a:p>
            <a:pPr marL="457200" indent="-457200" algn="ctr">
              <a:buFont typeface="Wingdings" panose="05000000000000000000" pitchFamily="2" charset="2"/>
              <a:buChar char="à"/>
            </a:pPr>
            <a:endParaRPr lang="en-US" altLang="en-US" sz="2400" smtClean="0">
              <a:sym typeface="+mn-ea"/>
            </a:endParaRPr>
          </a:p>
          <a:p>
            <a:pPr algn="ctr"/>
            <a:r>
              <a:rPr lang="x-none" altLang="en-US" sz="2400" smtClean="0"/>
              <a:t>"Pythonic</a:t>
            </a:r>
            <a:r>
              <a:rPr lang="x-none" altLang="en-US" sz="2400"/>
              <a:t>' vs "</a:t>
            </a:r>
            <a:r>
              <a:rPr lang="x-none" altLang="en-US" sz="2400" smtClean="0"/>
              <a:t>tensorflowic</a:t>
            </a:r>
            <a:r>
              <a:rPr lang="en-US" altLang="en-US" sz="2400" smtClean="0"/>
              <a:t>”</a:t>
            </a:r>
            <a:endParaRPr lang="en-US" altLang="en-US" sz="2400" smtClean="0"/>
          </a:p>
          <a:p>
            <a:pPr algn="ctr"/>
            <a:endParaRPr lang="en-US" altLang="en-US" sz="2400" smtClean="0"/>
          </a:p>
          <a:p>
            <a:pPr algn="ctr"/>
            <a:endParaRPr lang="en-US" altLang="en-US" sz="2400"/>
          </a:p>
          <a:p>
            <a:pPr algn="ctr"/>
            <a:endParaRPr lang="en-US" altLang="en-US" sz="2400" smtClean="0"/>
          </a:p>
          <a:p>
            <a:pPr algn="ctr"/>
            <a:r>
              <a:rPr lang="en-US" altLang="en-US" sz="2400"/>
              <a:t>Customizeable vs </a:t>
            </a:r>
            <a:endParaRPr lang="en-US" altLang="en-US" sz="2400" smtClean="0"/>
          </a:p>
          <a:p>
            <a:pPr algn="ctr"/>
            <a:r>
              <a:rPr lang="en-US" altLang="en-US" sz="2400" smtClean="0"/>
              <a:t>Appliable </a:t>
            </a:r>
            <a:r>
              <a:rPr lang="en-US" altLang="en-US" sz="2400"/>
              <a:t>in production</a:t>
            </a:r>
            <a:endParaRPr lang="x-none" altLang="en-US" sz="2400"/>
          </a:p>
          <a:p>
            <a:pPr algn="ctr"/>
            <a:endParaRPr lang="en-US" altLang="en-US" sz="2400"/>
          </a:p>
          <a:p>
            <a:pPr algn="ctr"/>
            <a:endParaRPr lang="en-US" altLang="en-US" sz="2400" smtClean="0"/>
          </a:p>
          <a:p>
            <a:pPr algn="ctr"/>
            <a:endParaRPr lang="en-US" altLang="en-US" sz="2400"/>
          </a:p>
          <a:p>
            <a:pPr marL="457200" indent="-457200" algn="ctr">
              <a:buFont typeface="Wingdings" panose="05000000000000000000" pitchFamily="2" charset="2"/>
              <a:buChar char="à"/>
            </a:pPr>
            <a:endParaRPr lang="en-US" altLang="en-US" sz="2400"/>
          </a:p>
          <a:p>
            <a:pPr algn="ctr"/>
            <a:endParaRPr lang="en-US" altLang="en-US" sz="2400">
              <a:sym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8399" y="1386593"/>
            <a:ext cx="362926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>
                <a:sym typeface="+mn-ea"/>
              </a:rPr>
              <a:t>Define and run</a:t>
            </a:r>
            <a:r>
              <a:rPr lang="en-US" altLang="en-US" smtClean="0">
                <a:sym typeface="+mn-ea"/>
              </a:rPr>
              <a:t>.</a:t>
            </a:r>
            <a:endParaRPr lang="en-US" altLang="en-US" smtClean="0">
              <a:sym typeface="+mn-ea"/>
            </a:endParaRPr>
          </a:p>
          <a:p>
            <a:pPr algn="ctr"/>
            <a:endParaRPr lang="en-US" altLang="en-US">
              <a:sym typeface="+mn-ea"/>
            </a:endParaRPr>
          </a:p>
          <a:p>
            <a:pPr algn="ctr"/>
            <a:endParaRPr lang="en-US" altLang="en-US" smtClean="0">
              <a:sym typeface="+mn-ea"/>
            </a:endParaRPr>
          </a:p>
          <a:p>
            <a:pPr algn="ctr"/>
            <a:endParaRPr lang="en-US" altLang="en-US" smtClean="0">
              <a:sym typeface="+mn-ea"/>
            </a:endParaRPr>
          </a:p>
          <a:p>
            <a:pPr algn="ctr"/>
            <a:r>
              <a:rPr lang="en-US" altLang="en-US"/>
              <a:t>Everything at</a:t>
            </a:r>
            <a:r>
              <a:rPr lang="en-US" altLang="en-US" b="1"/>
              <a:t> very </a:t>
            </a:r>
            <a:r>
              <a:rPr lang="en-US" altLang="en-US"/>
              <a:t>low </a:t>
            </a:r>
            <a:r>
              <a:rPr lang="en-US" altLang="en-US" smtClean="0"/>
              <a:t>level</a:t>
            </a:r>
            <a:endParaRPr lang="en-US" altLang="en-US" smtClean="0"/>
          </a:p>
          <a:p>
            <a:pPr algn="ctr"/>
            <a:endParaRPr lang="en-US" altLang="en-US">
              <a:sym typeface="+mn-ea"/>
            </a:endParaRPr>
          </a:p>
          <a:p>
            <a:pPr algn="ctr"/>
            <a:endParaRPr lang="en-US" altLang="en-US" smtClean="0">
              <a:sym typeface="+mn-ea"/>
            </a:endParaRPr>
          </a:p>
          <a:p>
            <a:pPr algn="ctr"/>
            <a:endParaRPr lang="en-US" altLang="en-US" smtClean="0">
              <a:sym typeface="+mn-ea"/>
            </a:endParaRPr>
          </a:p>
          <a:p>
            <a:pPr algn="ctr"/>
            <a:endParaRPr lang="en-US" altLang="en-US">
              <a:sym typeface="+mn-ea"/>
            </a:endParaRPr>
          </a:p>
          <a:p>
            <a:pPr algn="ctr"/>
            <a:r>
              <a:rPr lang="en-US" altLang="en-US" smtClean="0">
                <a:sym typeface="+mn-ea"/>
              </a:rPr>
              <a:t>Python </a:t>
            </a:r>
            <a:endParaRPr lang="en-US" altLang="en-US" smtClean="0">
              <a:sym typeface="+mn-ea"/>
            </a:endParaRPr>
          </a:p>
          <a:p>
            <a:pPr algn="ctr"/>
            <a:r>
              <a:rPr lang="en-US" altLang="en-US" smtClean="0">
                <a:sym typeface="+mn-ea"/>
              </a:rPr>
              <a:t>Object Oriented Programing</a:t>
            </a:r>
            <a:endParaRPr lang="en-US" altLang="en-US" smtClean="0">
              <a:sym typeface="+mn-ea"/>
            </a:endParaRPr>
          </a:p>
          <a:p>
            <a:pPr algn="ctr"/>
            <a:endParaRPr lang="en-US" altLang="en-US">
              <a:sym typeface="+mn-ea"/>
            </a:endParaRPr>
          </a:p>
          <a:p>
            <a:pPr algn="ctr"/>
            <a:endParaRPr lang="en-US" altLang="en-US" smtClean="0">
              <a:sym typeface="+mn-ea"/>
            </a:endParaRPr>
          </a:p>
          <a:p>
            <a:pPr algn="ctr"/>
            <a:endParaRPr lang="en-US" altLang="en-US">
              <a:sym typeface="+mn-ea"/>
            </a:endParaRPr>
          </a:p>
          <a:p>
            <a:pPr algn="ctr"/>
            <a:endParaRPr lang="en-US" altLang="en-US" smtClean="0">
              <a:sym typeface="+mn-ea"/>
            </a:endParaRPr>
          </a:p>
          <a:p>
            <a:pPr algn="ctr"/>
            <a:r>
              <a:rPr lang="en-US" altLang="en-US" smtClean="0">
                <a:sym typeface="+mn-ea"/>
              </a:rPr>
              <a:t>Research orient at very low level</a:t>
            </a:r>
            <a:endParaRPr lang="en-US" altLang="en-US" smtClean="0">
              <a:sym typeface="+mn-ea"/>
            </a:endParaRPr>
          </a:p>
          <a:p>
            <a:pPr algn="ctr"/>
            <a:r>
              <a:rPr lang="en-US" altLang="en-US" smtClean="0">
                <a:sym typeface="+mn-ea"/>
              </a:rPr>
              <a:t> to better customize architechture</a:t>
            </a:r>
            <a:endParaRPr lang="en-US" altLang="en-US" smtClean="0">
              <a:sym typeface="+mn-ea"/>
            </a:endParaRPr>
          </a:p>
          <a:p>
            <a:pPr algn="ctr"/>
            <a:r>
              <a:rPr lang="en-US" altLang="en-US" smtClean="0">
                <a:sym typeface="+mn-ea"/>
              </a:rPr>
              <a:t>-&gt; Hard for c</a:t>
            </a:r>
            <a:r>
              <a:rPr lang="en-US" smtClean="0"/>
              <a:t>ompatible at production</a:t>
            </a:r>
            <a:endParaRPr lang="en-US" altLang="en-US">
              <a:sym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893248" y="1386593"/>
            <a:ext cx="394627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mtClean="0">
                <a:sym typeface="+mn-ea"/>
              </a:rPr>
              <a:t>Define </a:t>
            </a:r>
            <a:r>
              <a:rPr lang="en-US" altLang="en-US">
                <a:sym typeface="+mn-ea"/>
              </a:rPr>
              <a:t>-&gt; computation graph (tf) -&gt; </a:t>
            </a:r>
            <a:r>
              <a:rPr lang="en-US" altLang="en-US" smtClean="0">
                <a:sym typeface="+mn-ea"/>
              </a:rPr>
              <a:t>run</a:t>
            </a:r>
            <a:endParaRPr lang="en-US" altLang="en-US" smtClean="0">
              <a:sym typeface="+mn-ea"/>
            </a:endParaRPr>
          </a:p>
          <a:p>
            <a:pPr algn="ctr"/>
            <a:endParaRPr lang="en-US" altLang="en-US" smtClean="0">
              <a:sym typeface="+mn-ea"/>
            </a:endParaRPr>
          </a:p>
          <a:p>
            <a:pPr algn="ctr"/>
            <a:endParaRPr lang="en-US" altLang="en-US">
              <a:sym typeface="+mn-ea"/>
            </a:endParaRPr>
          </a:p>
          <a:p>
            <a:pPr algn="ctr"/>
            <a:endParaRPr lang="en-US" altLang="en-US" smtClean="0">
              <a:sym typeface="+mn-ea"/>
            </a:endParaRPr>
          </a:p>
          <a:p>
            <a:pPr algn="ctr"/>
            <a:r>
              <a:rPr lang="en-US" altLang="en-US">
                <a:sym typeface="+mn-ea"/>
              </a:rPr>
              <a:t>Every thing at low </a:t>
            </a:r>
            <a:r>
              <a:rPr lang="en-US" altLang="en-US" smtClean="0">
                <a:sym typeface="+mn-ea"/>
              </a:rPr>
              <a:t>level</a:t>
            </a:r>
            <a:endParaRPr lang="en-US" altLang="en-US" smtClean="0">
              <a:sym typeface="+mn-ea"/>
            </a:endParaRPr>
          </a:p>
          <a:p>
            <a:pPr algn="ctr"/>
            <a:endParaRPr lang="en-US" altLang="en-US">
              <a:sym typeface="+mn-ea"/>
            </a:endParaRPr>
          </a:p>
          <a:p>
            <a:pPr algn="ctr"/>
            <a:endParaRPr lang="en-US" altLang="en-US" smtClean="0">
              <a:sym typeface="+mn-ea"/>
            </a:endParaRPr>
          </a:p>
          <a:p>
            <a:pPr algn="ctr"/>
            <a:endParaRPr lang="en-US" altLang="en-US">
              <a:sym typeface="+mn-ea"/>
            </a:endParaRPr>
          </a:p>
          <a:p>
            <a:pPr algn="ctr"/>
            <a:endParaRPr lang="en-US" altLang="en-US" smtClean="0">
              <a:sym typeface="+mn-ea"/>
            </a:endParaRPr>
          </a:p>
          <a:p>
            <a:pPr algn="ctr"/>
            <a:r>
              <a:rPr lang="en-US" altLang="en-US" smtClean="0">
                <a:sym typeface="+mn-ea"/>
              </a:rPr>
              <a:t>Tensorflow self define nearly all method</a:t>
            </a:r>
            <a:endParaRPr lang="en-US" altLang="en-US" smtClean="0">
              <a:sym typeface="+mn-ea"/>
            </a:endParaRPr>
          </a:p>
          <a:p>
            <a:pPr algn="ctr"/>
            <a:endParaRPr lang="en-US" altLang="en-US">
              <a:sym typeface="+mn-ea"/>
            </a:endParaRPr>
          </a:p>
          <a:p>
            <a:pPr algn="ctr"/>
            <a:endParaRPr lang="en-US" altLang="en-US" smtClean="0">
              <a:sym typeface="+mn-ea"/>
            </a:endParaRPr>
          </a:p>
          <a:p>
            <a:pPr algn="ctr"/>
            <a:endParaRPr lang="en-US" altLang="en-US">
              <a:sym typeface="+mn-ea"/>
            </a:endParaRPr>
          </a:p>
          <a:p>
            <a:pPr algn="ctr"/>
            <a:endParaRPr lang="en-US" altLang="en-US" smtClean="0">
              <a:sym typeface="+mn-ea"/>
            </a:endParaRPr>
          </a:p>
          <a:p>
            <a:pPr algn="ctr"/>
            <a:endParaRPr lang="en-US" altLang="en-US">
              <a:sym typeface="+mn-ea"/>
            </a:endParaRPr>
          </a:p>
          <a:p>
            <a:pPr algn="ctr"/>
            <a:r>
              <a:rPr lang="en-US" altLang="en-US" smtClean="0">
                <a:sym typeface="+mn-ea"/>
              </a:rPr>
              <a:t>Production oriented </a:t>
            </a:r>
            <a:endParaRPr lang="en-US" altLang="en-US" smtClean="0">
              <a:sym typeface="+mn-ea"/>
            </a:endParaRPr>
          </a:p>
          <a:p>
            <a:pPr algn="ctr"/>
            <a:r>
              <a:rPr lang="en-US" altLang="en-US" smtClean="0">
                <a:sym typeface="+mn-ea"/>
              </a:rPr>
              <a:t>for better performance at Google scale</a:t>
            </a:r>
            <a:endParaRPr lang="en-US" altLang="en-US">
              <a:sym typeface="+mn-ea"/>
            </a:endParaRPr>
          </a:p>
          <a:p>
            <a:pPr algn="ctr"/>
            <a:endParaRPr lang="en-US" altLang="en-US"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13" y="151764"/>
            <a:ext cx="10515600" cy="1325563"/>
          </a:xfrm>
        </p:spPr>
        <p:txBody>
          <a:bodyPr/>
          <a:lstStyle/>
          <a:p>
            <a:r>
              <a:rPr lang="x-none" altLang="en-US"/>
              <a:t>Best practice for practitioner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x-none" altLang="en-US"/>
              <a:t>Transfer learning</a:t>
            </a:r>
            <a:endParaRPr lang="x-none" altLang="en-US"/>
          </a:p>
          <a:p>
            <a:pPr lvl="1"/>
            <a:endParaRPr lang="x-none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89688" y="2625995"/>
            <a:ext cx="5450840" cy="306705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775340" y="2566432"/>
            <a:ext cx="2238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l"/>
            <a:r>
              <a:rPr lang="x-none" altLang="en-US">
                <a:sym typeface="+mn-ea"/>
              </a:rPr>
              <a:t>Computer </a:t>
            </a:r>
            <a:r>
              <a:rPr lang="x-none" altLang="en-US" smtClean="0">
                <a:sym typeface="+mn-ea"/>
              </a:rPr>
              <a:t>vision</a:t>
            </a:r>
            <a:endParaRPr lang="x-none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07" y="1999415"/>
            <a:ext cx="4611442" cy="33682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Trending on Deep learning</a:t>
            </a:r>
            <a:br>
              <a:rPr lang="en-US" smtClean="0"/>
            </a:br>
            <a:r>
              <a:rPr lang="en-US" smtClean="0"/>
              <a:t>Unsurpervised -&gt; Representation -&gt; Surpervised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4" t="19847"/>
          <a:stretch>
            <a:fillRect/>
          </a:stretch>
        </p:blipFill>
        <p:spPr>
          <a:xfrm>
            <a:off x="4776115" y="3070733"/>
            <a:ext cx="6928998" cy="27481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50417" y="2577340"/>
            <a:ext cx="378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Word vector – Representation of word</a:t>
            </a:r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864235"/>
          </a:xfrm>
        </p:spPr>
        <p:txBody>
          <a:bodyPr>
            <a:normAutofit/>
          </a:bodyPr>
          <a:lstStyle/>
          <a:p>
            <a:r>
              <a:rPr lang="x-none" altLang="en-US"/>
              <a:t>Case study | Default risk</a:t>
            </a:r>
            <a:endParaRPr lang="x-none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5642" y="1342159"/>
            <a:ext cx="8260715" cy="529653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864235"/>
          </a:xfrm>
        </p:spPr>
        <p:txBody>
          <a:bodyPr>
            <a:normAutofit/>
          </a:bodyPr>
          <a:lstStyle/>
          <a:p>
            <a:r>
              <a:rPr lang="x-none" altLang="en-US"/>
              <a:t>Case study | Default risk</a:t>
            </a:r>
            <a:endParaRPr lang="x-none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070" y="1199515"/>
            <a:ext cx="10475595" cy="5196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23340" y="3573780"/>
            <a:ext cx="9933305" cy="295910"/>
          </a:xfrm>
          <a:prstGeom prst="rect">
            <a:avLst/>
          </a:prstGeom>
          <a:solidFill>
            <a:schemeClr val="accent4">
              <a:lumMod val="60000"/>
              <a:lumOff val="40000"/>
              <a:alpha val="5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864235"/>
          </a:xfrm>
        </p:spPr>
        <p:txBody>
          <a:bodyPr>
            <a:normAutofit/>
          </a:bodyPr>
          <a:lstStyle/>
          <a:p>
            <a:r>
              <a:rPr lang="x-none" altLang="en-US"/>
              <a:t>Case study | Default risk</a:t>
            </a:r>
            <a:endParaRPr lang="x-none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0960" y="972185"/>
            <a:ext cx="9834245" cy="4835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38935" y="2298700"/>
            <a:ext cx="9508490" cy="1275080"/>
          </a:xfrm>
          <a:prstGeom prst="rect">
            <a:avLst/>
          </a:prstGeom>
          <a:solidFill>
            <a:schemeClr val="accent4">
              <a:lumMod val="60000"/>
              <a:lumOff val="40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" y="414020"/>
            <a:ext cx="10515600" cy="718820"/>
          </a:xfrm>
        </p:spPr>
        <p:txBody>
          <a:bodyPr>
            <a:normAutofit/>
          </a:bodyPr>
          <a:lstStyle/>
          <a:p>
            <a:r>
              <a:rPr lang="x-none" altLang="en-US"/>
              <a:t>Architechture</a:t>
            </a:r>
            <a:endParaRPr lang="x-none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133350" y="975995"/>
            <a:ext cx="2435860" cy="436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/>
              <a:t>Application_id = 1006</a:t>
            </a:r>
            <a:endParaRPr lang="x-none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563880" y="5316220"/>
            <a:ext cx="708660" cy="436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/>
              <a:t>1x64</a:t>
            </a:r>
            <a:endParaRPr lang="x-none" altLang="en-US"/>
          </a:p>
        </p:txBody>
      </p:sp>
      <p:grpSp>
        <p:nvGrpSpPr>
          <p:cNvPr id="57" name="Group 56"/>
          <p:cNvGrpSpPr/>
          <p:nvPr/>
        </p:nvGrpSpPr>
        <p:grpSpPr>
          <a:xfrm rot="16200000">
            <a:off x="2505394" y="4052086"/>
            <a:ext cx="688769" cy="2753878"/>
            <a:chOff x="2746368" y="3012027"/>
            <a:chExt cx="688769" cy="2753878"/>
          </a:xfrm>
        </p:grpSpPr>
        <p:sp>
          <p:nvSpPr>
            <p:cNvPr id="52" name="Oval 51"/>
            <p:cNvSpPr/>
            <p:nvPr/>
          </p:nvSpPr>
          <p:spPr>
            <a:xfrm>
              <a:off x="2881474" y="3150139"/>
              <a:ext cx="415636" cy="4156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2880014" y="3790209"/>
              <a:ext cx="415636" cy="4156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880014" y="4430279"/>
              <a:ext cx="415636" cy="4156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2878554" y="5103579"/>
              <a:ext cx="415636" cy="4156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746368" y="3012027"/>
              <a:ext cx="688769" cy="275387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 Box 5"/>
          <p:cNvSpPr txBox="1"/>
          <p:nvPr/>
        </p:nvSpPr>
        <p:spPr>
          <a:xfrm>
            <a:off x="8366125" y="6353810"/>
            <a:ext cx="2181860" cy="436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/>
              <a:t>Credit card balance</a:t>
            </a:r>
            <a:endParaRPr lang="x-none" altLang="en-US"/>
          </a:p>
        </p:txBody>
      </p:sp>
      <p:sp>
        <p:nvSpPr>
          <p:cNvPr id="12" name="Oval 11"/>
          <p:cNvSpPr/>
          <p:nvPr/>
        </p:nvSpPr>
        <p:spPr>
          <a:xfrm>
            <a:off x="2354580" y="2715895"/>
            <a:ext cx="885825" cy="88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3"/>
          <p:cNvSpPr txBox="1"/>
          <p:nvPr/>
        </p:nvSpPr>
        <p:spPr>
          <a:xfrm>
            <a:off x="2357539" y="2972377"/>
            <a:ext cx="873760" cy="396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F</a:t>
            </a:r>
            <a:r>
              <a:rPr lang="x-none" altLang="en-US" sz="2000" smtClean="0"/>
              <a:t>F</a:t>
            </a:r>
            <a:r>
              <a:rPr lang="en-US" sz="2000" smtClean="0"/>
              <a:t>cell</a:t>
            </a:r>
            <a:endParaRPr lang="en-US" sz="2000" smtClean="0"/>
          </a:p>
        </p:txBody>
      </p:sp>
      <p:sp>
        <p:nvSpPr>
          <p:cNvPr id="8" name="Text Box 7"/>
          <p:cNvSpPr txBox="1"/>
          <p:nvPr/>
        </p:nvSpPr>
        <p:spPr>
          <a:xfrm>
            <a:off x="2482215" y="5911215"/>
            <a:ext cx="11607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/>
              <a:t>App_train</a:t>
            </a:r>
            <a:endParaRPr lang="x-none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6447474" y="3779671"/>
            <a:ext cx="688975" cy="2123440"/>
            <a:chOff x="2748273" y="3499072"/>
            <a:chExt cx="688975" cy="2123440"/>
          </a:xfrm>
        </p:grpSpPr>
        <p:sp>
          <p:nvSpPr>
            <p:cNvPr id="10" name="Oval 9"/>
            <p:cNvSpPr/>
            <p:nvPr/>
          </p:nvSpPr>
          <p:spPr>
            <a:xfrm>
              <a:off x="2881474" y="3572414"/>
              <a:ext cx="415636" cy="4156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880014" y="4079769"/>
              <a:ext cx="415636" cy="4156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880014" y="4587124"/>
              <a:ext cx="415636" cy="4156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878554" y="5103579"/>
              <a:ext cx="415636" cy="4156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748273" y="3499072"/>
              <a:ext cx="688975" cy="2123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/>
          <p:cNvSpPr/>
          <p:nvPr/>
        </p:nvSpPr>
        <p:spPr>
          <a:xfrm>
            <a:off x="6367780" y="2653030"/>
            <a:ext cx="800735" cy="8007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3"/>
          <p:cNvSpPr txBox="1"/>
          <p:nvPr/>
        </p:nvSpPr>
        <p:spPr>
          <a:xfrm>
            <a:off x="6431699" y="2724092"/>
            <a:ext cx="733425" cy="7010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000" smtClean="0"/>
              <a:t>RNN</a:t>
            </a:r>
            <a:endParaRPr lang="x-none" sz="2000" smtClean="0"/>
          </a:p>
          <a:p>
            <a:r>
              <a:rPr lang="x-none" sz="2000" smtClean="0"/>
              <a:t>cell</a:t>
            </a:r>
            <a:endParaRPr lang="x-none" sz="2000" smtClean="0"/>
          </a:p>
        </p:txBody>
      </p:sp>
      <p:grpSp>
        <p:nvGrpSpPr>
          <p:cNvPr id="18" name="Group 17"/>
          <p:cNvGrpSpPr/>
          <p:nvPr/>
        </p:nvGrpSpPr>
        <p:grpSpPr>
          <a:xfrm>
            <a:off x="7371399" y="3779671"/>
            <a:ext cx="688975" cy="2123440"/>
            <a:chOff x="2748273" y="3499072"/>
            <a:chExt cx="688975" cy="2123440"/>
          </a:xfrm>
        </p:grpSpPr>
        <p:sp>
          <p:nvSpPr>
            <p:cNvPr id="19" name="Oval 18"/>
            <p:cNvSpPr/>
            <p:nvPr/>
          </p:nvSpPr>
          <p:spPr>
            <a:xfrm>
              <a:off x="2881474" y="3572414"/>
              <a:ext cx="415636" cy="4156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880014" y="4079769"/>
              <a:ext cx="415636" cy="4156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880014" y="4587124"/>
              <a:ext cx="415636" cy="4156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878554" y="5103579"/>
              <a:ext cx="415636" cy="4156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748273" y="3499072"/>
              <a:ext cx="688975" cy="2123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295324" y="3779671"/>
            <a:ext cx="688975" cy="2123440"/>
            <a:chOff x="2748273" y="3499072"/>
            <a:chExt cx="688975" cy="2123440"/>
          </a:xfrm>
        </p:grpSpPr>
        <p:sp>
          <p:nvSpPr>
            <p:cNvPr id="25" name="Oval 24"/>
            <p:cNvSpPr/>
            <p:nvPr/>
          </p:nvSpPr>
          <p:spPr>
            <a:xfrm>
              <a:off x="2881474" y="3572414"/>
              <a:ext cx="415636" cy="4156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2880014" y="4079769"/>
              <a:ext cx="415636" cy="4156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880014" y="4587124"/>
              <a:ext cx="415636" cy="4156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2878554" y="5103579"/>
              <a:ext cx="415636" cy="4156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748273" y="3499072"/>
              <a:ext cx="688975" cy="2123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9219249" y="3779671"/>
            <a:ext cx="688975" cy="2123440"/>
            <a:chOff x="2748273" y="3499072"/>
            <a:chExt cx="688975" cy="2123440"/>
          </a:xfrm>
        </p:grpSpPr>
        <p:sp>
          <p:nvSpPr>
            <p:cNvPr id="31" name="Oval 30"/>
            <p:cNvSpPr/>
            <p:nvPr/>
          </p:nvSpPr>
          <p:spPr>
            <a:xfrm>
              <a:off x="2881474" y="3572414"/>
              <a:ext cx="415636" cy="4156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880014" y="4079769"/>
              <a:ext cx="415636" cy="4156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2880014" y="4587124"/>
              <a:ext cx="415636" cy="4156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2878554" y="5103579"/>
              <a:ext cx="415636" cy="4156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748273" y="3499072"/>
              <a:ext cx="688975" cy="2123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0143174" y="3779671"/>
            <a:ext cx="688975" cy="2123440"/>
            <a:chOff x="2748273" y="3499072"/>
            <a:chExt cx="688975" cy="2123440"/>
          </a:xfrm>
        </p:grpSpPr>
        <p:sp>
          <p:nvSpPr>
            <p:cNvPr id="37" name="Oval 36"/>
            <p:cNvSpPr/>
            <p:nvPr/>
          </p:nvSpPr>
          <p:spPr>
            <a:xfrm>
              <a:off x="2881474" y="3572414"/>
              <a:ext cx="415636" cy="4156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2880014" y="4079769"/>
              <a:ext cx="415636" cy="4156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2880014" y="4587124"/>
              <a:ext cx="415636" cy="4156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2878554" y="5103579"/>
              <a:ext cx="415636" cy="4156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748273" y="3499072"/>
              <a:ext cx="688975" cy="2123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1067099" y="3779671"/>
            <a:ext cx="688975" cy="2123440"/>
            <a:chOff x="2748273" y="3499072"/>
            <a:chExt cx="688975" cy="2123440"/>
          </a:xfrm>
        </p:grpSpPr>
        <p:sp>
          <p:nvSpPr>
            <p:cNvPr id="43" name="Oval 42"/>
            <p:cNvSpPr/>
            <p:nvPr/>
          </p:nvSpPr>
          <p:spPr>
            <a:xfrm>
              <a:off x="2881474" y="3572414"/>
              <a:ext cx="415636" cy="4156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2880014" y="4079769"/>
              <a:ext cx="415636" cy="4156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2880014" y="4587124"/>
              <a:ext cx="415636" cy="4156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2878554" y="5103579"/>
              <a:ext cx="415636" cy="4156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748273" y="3499072"/>
              <a:ext cx="688975" cy="21234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 Box 47"/>
          <p:cNvSpPr txBox="1"/>
          <p:nvPr/>
        </p:nvSpPr>
        <p:spPr>
          <a:xfrm>
            <a:off x="6647180" y="5995035"/>
            <a:ext cx="4972050" cy="436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/>
              <a:t>6th     5th          4th         3th         2th      1th</a:t>
            </a:r>
            <a:endParaRPr lang="x-none" altLang="en-US"/>
          </a:p>
        </p:txBody>
      </p:sp>
      <p:sp>
        <p:nvSpPr>
          <p:cNvPr id="49" name="Oval 48"/>
          <p:cNvSpPr/>
          <p:nvPr/>
        </p:nvSpPr>
        <p:spPr>
          <a:xfrm>
            <a:off x="7301230" y="2653030"/>
            <a:ext cx="800735" cy="8007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8234680" y="2653030"/>
            <a:ext cx="800735" cy="8007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9168130" y="2653030"/>
            <a:ext cx="800735" cy="8007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0089515" y="2653030"/>
            <a:ext cx="800735" cy="8007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0998835" y="2653030"/>
            <a:ext cx="800735" cy="8007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>
            <a:stCxn id="56" idx="3"/>
            <a:endCxn id="12" idx="4"/>
          </p:cNvCxnSpPr>
          <p:nvPr/>
        </p:nvCxnSpPr>
        <p:spPr>
          <a:xfrm flipH="1" flipV="1">
            <a:off x="2797810" y="3601720"/>
            <a:ext cx="52070" cy="148272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15" idx="0"/>
            <a:endCxn id="16" idx="4"/>
          </p:cNvCxnSpPr>
          <p:nvPr/>
        </p:nvCxnSpPr>
        <p:spPr>
          <a:xfrm flipH="1" flipV="1">
            <a:off x="6768465" y="3453765"/>
            <a:ext cx="24130" cy="32575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3" idx="0"/>
            <a:endCxn id="49" idx="4"/>
          </p:cNvCxnSpPr>
          <p:nvPr/>
        </p:nvCxnSpPr>
        <p:spPr>
          <a:xfrm flipH="1" flipV="1">
            <a:off x="7701915" y="3453765"/>
            <a:ext cx="14605" cy="32575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29" idx="0"/>
            <a:endCxn id="50" idx="4"/>
          </p:cNvCxnSpPr>
          <p:nvPr/>
        </p:nvCxnSpPr>
        <p:spPr>
          <a:xfrm flipH="1" flipV="1">
            <a:off x="8635365" y="3453765"/>
            <a:ext cx="5080" cy="32575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35" idx="0"/>
            <a:endCxn id="58" idx="4"/>
          </p:cNvCxnSpPr>
          <p:nvPr/>
        </p:nvCxnSpPr>
        <p:spPr>
          <a:xfrm flipV="1">
            <a:off x="9564370" y="3453765"/>
            <a:ext cx="4445" cy="32575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41" idx="0"/>
            <a:endCxn id="59" idx="4"/>
          </p:cNvCxnSpPr>
          <p:nvPr/>
        </p:nvCxnSpPr>
        <p:spPr>
          <a:xfrm flipV="1">
            <a:off x="10488295" y="3453765"/>
            <a:ext cx="1905" cy="32575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47" idx="0"/>
            <a:endCxn id="60" idx="4"/>
          </p:cNvCxnSpPr>
          <p:nvPr/>
        </p:nvCxnSpPr>
        <p:spPr>
          <a:xfrm flipH="1" flipV="1">
            <a:off x="11399520" y="3453765"/>
            <a:ext cx="12700" cy="32575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6" idx="6"/>
            <a:endCxn id="49" idx="2"/>
          </p:cNvCxnSpPr>
          <p:nvPr/>
        </p:nvCxnSpPr>
        <p:spPr>
          <a:xfrm>
            <a:off x="7168515" y="3053715"/>
            <a:ext cx="132715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endCxn id="50" idx="2"/>
          </p:cNvCxnSpPr>
          <p:nvPr/>
        </p:nvCxnSpPr>
        <p:spPr>
          <a:xfrm>
            <a:off x="8123555" y="3027680"/>
            <a:ext cx="111125" cy="2603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endCxn id="58" idx="2"/>
          </p:cNvCxnSpPr>
          <p:nvPr/>
        </p:nvCxnSpPr>
        <p:spPr>
          <a:xfrm>
            <a:off x="8936990" y="3052445"/>
            <a:ext cx="231140" cy="127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endCxn id="59" idx="2"/>
          </p:cNvCxnSpPr>
          <p:nvPr/>
        </p:nvCxnSpPr>
        <p:spPr>
          <a:xfrm>
            <a:off x="9969500" y="3039745"/>
            <a:ext cx="120015" cy="1397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endCxn id="60" idx="2"/>
          </p:cNvCxnSpPr>
          <p:nvPr/>
        </p:nvCxnSpPr>
        <p:spPr>
          <a:xfrm>
            <a:off x="10868025" y="3052445"/>
            <a:ext cx="130810" cy="127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/>
          <p:cNvGrpSpPr/>
          <p:nvPr/>
        </p:nvGrpSpPr>
        <p:grpSpPr>
          <a:xfrm rot="16200000">
            <a:off x="4805999" y="681506"/>
            <a:ext cx="688769" cy="2753878"/>
            <a:chOff x="2746368" y="3012027"/>
            <a:chExt cx="688769" cy="2753878"/>
          </a:xfrm>
        </p:grpSpPr>
        <p:sp>
          <p:nvSpPr>
            <p:cNvPr id="74" name="Oval 73"/>
            <p:cNvSpPr/>
            <p:nvPr/>
          </p:nvSpPr>
          <p:spPr>
            <a:xfrm>
              <a:off x="2881474" y="3150139"/>
              <a:ext cx="415636" cy="4156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2880014" y="3790209"/>
              <a:ext cx="415636" cy="4156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2880014" y="4430279"/>
              <a:ext cx="415636" cy="4156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2878554" y="5103579"/>
              <a:ext cx="415636" cy="4156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746368" y="3012027"/>
              <a:ext cx="688769" cy="275387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Text Box 78"/>
          <p:cNvSpPr txBox="1"/>
          <p:nvPr/>
        </p:nvSpPr>
        <p:spPr>
          <a:xfrm>
            <a:off x="5984875" y="2261870"/>
            <a:ext cx="561340" cy="436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/>
              <a:t>1xn</a:t>
            </a:r>
            <a:endParaRPr lang="x-none" altLang="en-US"/>
          </a:p>
        </p:txBody>
      </p:sp>
      <p:cxnSp>
        <p:nvCxnSpPr>
          <p:cNvPr id="80" name="Straight Arrow Connector 79"/>
          <p:cNvCxnSpPr/>
          <p:nvPr/>
        </p:nvCxnSpPr>
        <p:spPr>
          <a:xfrm flipV="1">
            <a:off x="2785745" y="2058035"/>
            <a:ext cx="975360" cy="65786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 rot="16200000">
            <a:off x="7749859" y="699286"/>
            <a:ext cx="688769" cy="2753878"/>
            <a:chOff x="2746368" y="3012027"/>
            <a:chExt cx="688769" cy="2753878"/>
          </a:xfrm>
        </p:grpSpPr>
        <p:sp>
          <p:nvSpPr>
            <p:cNvPr id="82" name="Oval 81"/>
            <p:cNvSpPr/>
            <p:nvPr/>
          </p:nvSpPr>
          <p:spPr>
            <a:xfrm>
              <a:off x="2881474" y="3150139"/>
              <a:ext cx="415636" cy="4156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2880014" y="3790209"/>
              <a:ext cx="415636" cy="4156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2880014" y="4430279"/>
              <a:ext cx="415636" cy="4156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2878554" y="5103579"/>
              <a:ext cx="415636" cy="4156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2746368" y="3012027"/>
              <a:ext cx="688769" cy="275387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Text Box 86"/>
          <p:cNvSpPr txBox="1"/>
          <p:nvPr/>
        </p:nvSpPr>
        <p:spPr>
          <a:xfrm>
            <a:off x="8966200" y="2291715"/>
            <a:ext cx="624840" cy="436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/>
              <a:t>1xm</a:t>
            </a:r>
            <a:endParaRPr lang="x-none" altLang="en-US"/>
          </a:p>
        </p:txBody>
      </p:sp>
      <p:cxnSp>
        <p:nvCxnSpPr>
          <p:cNvPr id="88" name="Straight Arrow Connector 87"/>
          <p:cNvCxnSpPr>
            <a:stCxn id="60" idx="0"/>
            <a:endCxn id="86" idx="2"/>
          </p:cNvCxnSpPr>
          <p:nvPr/>
        </p:nvCxnSpPr>
        <p:spPr>
          <a:xfrm flipH="1" flipV="1">
            <a:off x="9471025" y="2075815"/>
            <a:ext cx="1928495" cy="57721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ounded Rectangle 88"/>
          <p:cNvSpPr/>
          <p:nvPr/>
        </p:nvSpPr>
        <p:spPr>
          <a:xfrm>
            <a:off x="3484880" y="1518285"/>
            <a:ext cx="6193155" cy="105664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 Box 89"/>
          <p:cNvSpPr txBox="1"/>
          <p:nvPr/>
        </p:nvSpPr>
        <p:spPr>
          <a:xfrm>
            <a:off x="3489325" y="1186815"/>
            <a:ext cx="14274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x-none" altLang="en-US"/>
              <a:t>concatenate</a:t>
            </a:r>
            <a:endParaRPr lang="x-none" altLang="en-US"/>
          </a:p>
        </p:txBody>
      </p:sp>
      <p:sp>
        <p:nvSpPr>
          <p:cNvPr id="91" name="Oval 90"/>
          <p:cNvSpPr/>
          <p:nvPr/>
        </p:nvSpPr>
        <p:spPr>
          <a:xfrm>
            <a:off x="6160770" y="86360"/>
            <a:ext cx="885825" cy="88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Arrow Connector 91"/>
          <p:cNvCxnSpPr>
            <a:stCxn id="89" idx="0"/>
            <a:endCxn id="91" idx="4"/>
          </p:cNvCxnSpPr>
          <p:nvPr/>
        </p:nvCxnSpPr>
        <p:spPr>
          <a:xfrm flipV="1">
            <a:off x="6581775" y="972185"/>
            <a:ext cx="22225" cy="5461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3"/>
          <p:cNvSpPr txBox="1"/>
          <p:nvPr/>
        </p:nvSpPr>
        <p:spPr>
          <a:xfrm>
            <a:off x="7196239" y="367607"/>
            <a:ext cx="873760" cy="396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F</a:t>
            </a:r>
            <a:r>
              <a:rPr lang="x-none" altLang="en-US" sz="2000" smtClean="0"/>
              <a:t>F</a:t>
            </a:r>
            <a:r>
              <a:rPr lang="en-US" sz="2000" smtClean="0"/>
              <a:t>cell</a:t>
            </a:r>
            <a:endParaRPr lang="en-US" sz="2000" smtClean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/>
              <a:t>Supervised learning</a:t>
            </a:r>
            <a:endParaRPr lang="x-none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211283" y="1828800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Input</a:t>
            </a:r>
            <a:r>
              <a:rPr lang="en-US" smtClean="0"/>
              <a:t>: x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453267" y="2336244"/>
            <a:ext cx="415636" cy="4156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451807" y="2976314"/>
            <a:ext cx="415636" cy="4156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451807" y="3616384"/>
            <a:ext cx="415636" cy="4156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450347" y="4289684"/>
            <a:ext cx="415636" cy="4156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96315" y="1690688"/>
            <a:ext cx="5415148" cy="42944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Machine learning model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318161" y="2198132"/>
            <a:ext cx="688769" cy="27538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10" idx="3"/>
          </p:cNvCxnSpPr>
          <p:nvPr/>
        </p:nvCxnSpPr>
        <p:spPr>
          <a:xfrm flipV="1">
            <a:off x="2006930" y="3554414"/>
            <a:ext cx="589385" cy="20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031837" y="3273562"/>
            <a:ext cx="809713" cy="19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169241" y="2386243"/>
            <a:ext cx="918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Output:</a:t>
            </a:r>
            <a:endParaRPr lang="en-US" smtClean="0"/>
          </a:p>
          <a:p>
            <a:r>
              <a:rPr lang="en-US" smtClean="0"/>
              <a:t>Real  y</a:t>
            </a: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308627" y="2976313"/>
            <a:ext cx="640070" cy="640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308627" y="4226314"/>
            <a:ext cx="640070" cy="640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9194164" y="5001234"/>
            <a:ext cx="100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Output:</a:t>
            </a:r>
            <a:endParaRPr lang="en-US" smtClean="0"/>
          </a:p>
          <a:p>
            <a:r>
              <a:rPr lang="en-US" smtClean="0"/>
              <a:t>Predict y</a:t>
            </a:r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964243" y="2336244"/>
            <a:ext cx="1232311" cy="35301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0426475" y="3957215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Loss fuction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55621" y="1321356"/>
            <a:ext cx="3056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Machine learning </a:t>
            </a:r>
            <a:r>
              <a:rPr lang="en-US" b="1" smtClean="0">
                <a:solidFill>
                  <a:srgbClr val="FF0000"/>
                </a:solidFill>
              </a:rPr>
              <a:t>architechure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215727" y="193128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output</a:t>
            </a:r>
            <a:endParaRPr lang="en-US"/>
          </a:p>
        </p:txBody>
      </p:sp>
      <p:cxnSp>
        <p:nvCxnSpPr>
          <p:cNvPr id="26" name="Straight Arrow Connector 25"/>
          <p:cNvCxnSpPr>
            <a:endCxn id="22" idx="0"/>
          </p:cNvCxnSpPr>
          <p:nvPr/>
        </p:nvCxnSpPr>
        <p:spPr>
          <a:xfrm>
            <a:off x="10130849" y="3293463"/>
            <a:ext cx="954621" cy="663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2" idx="2"/>
          </p:cNvCxnSpPr>
          <p:nvPr/>
        </p:nvCxnSpPr>
        <p:spPr>
          <a:xfrm flipH="1">
            <a:off x="10227377" y="4326547"/>
            <a:ext cx="858093" cy="85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441940" y="3230345"/>
            <a:ext cx="1047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Compute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0540938" y="4866384"/>
            <a:ext cx="1394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Optimization</a:t>
            </a:r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982069" y="2861013"/>
            <a:ext cx="1047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Compute</a:t>
            </a:r>
            <a:endParaRPr lang="en-US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8048984" y="4952010"/>
            <a:ext cx="8844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335282" y="4492885"/>
            <a:ext cx="1394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Optimization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0330" y="117475"/>
            <a:ext cx="6986270" cy="667004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7790" y="414020"/>
            <a:ext cx="10515600" cy="718820"/>
          </a:xfrm>
        </p:spPr>
        <p:txBody>
          <a:bodyPr>
            <a:normAutofit/>
          </a:bodyPr>
          <a:lstStyle/>
          <a:p>
            <a:r>
              <a:rPr lang="x-none" altLang="en-US"/>
              <a:t>Code</a:t>
            </a:r>
            <a:endParaRPr lang="x-none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400" y="2460625"/>
            <a:ext cx="10515600" cy="1325563"/>
          </a:xfrm>
        </p:spPr>
        <p:txBody>
          <a:bodyPr/>
          <a:lstStyle/>
          <a:p>
            <a:pPr algn="ctr"/>
            <a:r>
              <a:rPr lang="en-US" smtClean="0"/>
              <a:t>Question?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en-US">
                <a:sym typeface="+mn-ea"/>
              </a:rPr>
              <a:t>Supervised learning </a:t>
            </a:r>
            <a:r>
              <a:rPr lang="en-US" smtClean="0"/>
              <a:t>| Role of each part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75657" y="2636322"/>
            <a:ext cx="1436914" cy="14369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Input</a:t>
            </a: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213761" y="2291938"/>
            <a:ext cx="2103912" cy="2103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Architecture</a:t>
            </a: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810005" y="2291938"/>
            <a:ext cx="2103912" cy="2103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Loss function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08688" y="4211184"/>
            <a:ext cx="2170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Input to architechure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301341" y="4699270"/>
            <a:ext cx="36023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-    Initialize weight matrix</a:t>
            </a:r>
            <a:endParaRPr lang="en-US" smtClean="0"/>
          </a:p>
          <a:p>
            <a:pPr marL="285750" indent="-285750">
              <a:buFontTx/>
              <a:buChar char="-"/>
            </a:pPr>
            <a:r>
              <a:rPr lang="en-US" smtClean="0"/>
              <a:t>Compute output with input given</a:t>
            </a:r>
            <a:endParaRPr lang="en-US" smtClean="0"/>
          </a:p>
          <a:p>
            <a:pPr marL="285750" indent="-285750">
              <a:buFontTx/>
              <a:buChar char="-"/>
            </a:pPr>
            <a:r>
              <a:rPr lang="en-US" smtClean="0"/>
              <a:t>Optimize Weights base on</a:t>
            </a:r>
            <a:endParaRPr lang="en-US" smtClean="0"/>
          </a:p>
          <a:p>
            <a:r>
              <a:rPr lang="en-US"/>
              <a:t> </a:t>
            </a:r>
            <a:r>
              <a:rPr lang="en-US" smtClean="0"/>
              <a:t>    “signal” of loss function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491352" y="4699269"/>
            <a:ext cx="4474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mtClean="0"/>
              <a:t>Compute loss between output and target.</a:t>
            </a:r>
            <a:endParaRPr lang="en-US" smtClean="0"/>
          </a:p>
          <a:p>
            <a:pPr marL="285750" indent="-285750">
              <a:buFontTx/>
              <a:buChar char="-"/>
            </a:pPr>
            <a:r>
              <a:rPr lang="en-US" smtClean="0"/>
              <a:t>Tell Architecture how good did it work</a:t>
            </a:r>
            <a:endParaRPr lang="en-US" smtClean="0"/>
          </a:p>
          <a:p>
            <a:pPr marL="285750" indent="-285750">
              <a:buFontTx/>
              <a:buChar char="-"/>
            </a:pPr>
            <a:r>
              <a:rPr lang="en-US" smtClean="0"/>
              <a:t>Tell Architechture how to optimize weights</a:t>
            </a:r>
            <a:endParaRPr lang="en-US"/>
          </a:p>
        </p:txBody>
      </p:sp>
      <p:cxnSp>
        <p:nvCxnSpPr>
          <p:cNvPr id="12" name="Straight Arrow Connector 11"/>
          <p:cNvCxnSpPr>
            <a:stCxn id="5" idx="6"/>
            <a:endCxn id="6" idx="2"/>
          </p:cNvCxnSpPr>
          <p:nvPr/>
        </p:nvCxnSpPr>
        <p:spPr>
          <a:xfrm flipV="1">
            <a:off x="2612571" y="3343894"/>
            <a:ext cx="1601190" cy="108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6"/>
            <a:endCxn id="7" idx="2"/>
          </p:cNvCxnSpPr>
          <p:nvPr/>
        </p:nvCxnSpPr>
        <p:spPr>
          <a:xfrm>
            <a:off x="6317673" y="3343894"/>
            <a:ext cx="1492332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x-none" altLang="en-US">
                <a:sym typeface="+mn-ea"/>
              </a:rPr>
              <a:t>Supervised learning</a:t>
            </a:r>
            <a:r>
              <a:rPr lang="en-US" smtClean="0"/>
              <a:t> | Linear regression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32444" y="1828800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Input: x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74428" y="2336244"/>
            <a:ext cx="415636" cy="4156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72968" y="2976314"/>
            <a:ext cx="415636" cy="4156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72968" y="3616384"/>
            <a:ext cx="415636" cy="4156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71508" y="4289684"/>
            <a:ext cx="415636" cy="4156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22501" y="1690688"/>
            <a:ext cx="5415148" cy="42944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9322" y="2198132"/>
            <a:ext cx="688769" cy="27538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10" idx="3"/>
          </p:cNvCxnSpPr>
          <p:nvPr/>
        </p:nvCxnSpPr>
        <p:spPr>
          <a:xfrm>
            <a:off x="1228091" y="3575071"/>
            <a:ext cx="1294410" cy="41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459" y="1933559"/>
            <a:ext cx="1312533" cy="640312"/>
          </a:xfrm>
          <a:prstGeom prst="rect">
            <a:avLst/>
          </a:prstGeom>
        </p:spPr>
      </p:pic>
      <p:grpSp>
        <p:nvGrpSpPr>
          <p:cNvPr id="59" name="Group 58"/>
          <p:cNvGrpSpPr/>
          <p:nvPr/>
        </p:nvGrpSpPr>
        <p:grpSpPr>
          <a:xfrm>
            <a:off x="4145114" y="2920719"/>
            <a:ext cx="3128288" cy="641446"/>
            <a:chOff x="4145114" y="2920719"/>
            <a:chExt cx="3128288" cy="641446"/>
          </a:xfrm>
        </p:grpSpPr>
        <p:sp>
          <p:nvSpPr>
            <p:cNvPr id="23" name="Oval 22"/>
            <p:cNvSpPr/>
            <p:nvPr/>
          </p:nvSpPr>
          <p:spPr>
            <a:xfrm>
              <a:off x="4269831" y="3033624"/>
              <a:ext cx="415636" cy="4156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4985815" y="3058540"/>
              <a:ext cx="415636" cy="4156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5748284" y="3062622"/>
              <a:ext cx="415636" cy="4156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6503877" y="3062622"/>
              <a:ext cx="415636" cy="4156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145114" y="2920719"/>
              <a:ext cx="3128288" cy="6414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637241" y="301556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X</a:t>
            </a:r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732968" y="2485842"/>
            <a:ext cx="1728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Weight matrix w</a:t>
            </a:r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833480" y="2054808"/>
            <a:ext cx="251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= x*w= w1*x1+ ….wn*xn</a:t>
            </a:r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7968472" y="3012027"/>
            <a:ext cx="1094207" cy="8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319175" y="4170132"/>
            <a:ext cx="918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Output:</a:t>
            </a:r>
            <a:endParaRPr lang="en-US" smtClean="0"/>
          </a:p>
          <a:p>
            <a:r>
              <a:rPr lang="en-US" smtClean="0"/>
              <a:t>Real  y</a:t>
            </a:r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458561" y="4760202"/>
            <a:ext cx="640070" cy="640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9374123" y="2496707"/>
            <a:ext cx="640070" cy="640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259660" y="3271627"/>
            <a:ext cx="100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Output:</a:t>
            </a:r>
            <a:endParaRPr lang="en-US" smtClean="0"/>
          </a:p>
          <a:p>
            <a:r>
              <a:rPr lang="en-US" smtClean="0"/>
              <a:t>Predict y</a:t>
            </a:r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9185372" y="2054808"/>
            <a:ext cx="1232311" cy="35301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10647604" y="3675779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Loss fuction</a:t>
            </a:r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9436856" y="164985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output</a:t>
            </a:r>
            <a:endParaRPr lang="en-US"/>
          </a:p>
        </p:txBody>
      </p:sp>
      <p:cxnSp>
        <p:nvCxnSpPr>
          <p:cNvPr id="39" name="Straight Arrow Connector 38"/>
          <p:cNvCxnSpPr>
            <a:endCxn id="37" idx="0"/>
          </p:cNvCxnSpPr>
          <p:nvPr/>
        </p:nvCxnSpPr>
        <p:spPr>
          <a:xfrm>
            <a:off x="10351978" y="3012027"/>
            <a:ext cx="945804" cy="663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2"/>
          </p:cNvCxnSpPr>
          <p:nvPr/>
        </p:nvCxnSpPr>
        <p:spPr>
          <a:xfrm flipH="1">
            <a:off x="10448506" y="4045111"/>
            <a:ext cx="849276" cy="85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0663069" y="2948909"/>
            <a:ext cx="1047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Compute</a:t>
            </a:r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8203198" y="2579577"/>
            <a:ext cx="1047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Compute</a:t>
            </a:r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403714" y="6019350"/>
            <a:ext cx="1394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Optimization</a:t>
            </a:r>
            <a:endParaRPr lang="en-US"/>
          </a:p>
        </p:txBody>
      </p:sp>
      <p:cxnSp>
        <p:nvCxnSpPr>
          <p:cNvPr id="47" name="Elbow Connector 46"/>
          <p:cNvCxnSpPr>
            <a:stCxn id="36" idx="2"/>
            <a:endCxn id="27" idx="2"/>
          </p:cNvCxnSpPr>
          <p:nvPr/>
        </p:nvCxnSpPr>
        <p:spPr>
          <a:xfrm rot="5400000" flipH="1">
            <a:off x="6743988" y="2527435"/>
            <a:ext cx="2022809" cy="4092270"/>
          </a:xfrm>
          <a:prstGeom prst="bentConnector3">
            <a:avLst>
              <a:gd name="adj1" fmla="val -1130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2639490" y="2642695"/>
            <a:ext cx="899605" cy="3123210"/>
            <a:chOff x="2639490" y="2642695"/>
            <a:chExt cx="899605" cy="3123210"/>
          </a:xfrm>
        </p:grpSpPr>
        <p:sp>
          <p:nvSpPr>
            <p:cNvPr id="51" name="TextBox 50"/>
            <p:cNvSpPr txBox="1"/>
            <p:nvPr/>
          </p:nvSpPr>
          <p:spPr>
            <a:xfrm>
              <a:off x="2639490" y="2642695"/>
              <a:ext cx="899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Input: x</a:t>
              </a:r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2881474" y="3150139"/>
              <a:ext cx="415636" cy="4156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2880014" y="3790209"/>
              <a:ext cx="415636" cy="4156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880014" y="4430279"/>
              <a:ext cx="415636" cy="4156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2878554" y="5103579"/>
              <a:ext cx="415636" cy="4156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746368" y="3012027"/>
              <a:ext cx="688769" cy="275387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x-none" altLang="en-US">
                <a:sym typeface="+mn-ea"/>
              </a:rPr>
              <a:t>Supervised learning</a:t>
            </a:r>
            <a:r>
              <a:rPr lang="en-US" smtClean="0"/>
              <a:t> | Linear regression</a:t>
            </a:r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41" y="2526215"/>
            <a:ext cx="5820736" cy="309081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8343791" y="2156883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Loss fuction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492" y="2707196"/>
            <a:ext cx="4670688" cy="118109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194526" y="1387367"/>
            <a:ext cx="5106390" cy="254094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63138" y="3888290"/>
            <a:ext cx="522514" cy="826214"/>
          </a:xfrm>
          <a:prstGeom prst="straightConnector1">
            <a:avLst/>
          </a:prstGeom>
          <a:ln w="5715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763068" y="1398300"/>
            <a:ext cx="66658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/>
              <a:t>So, we already know all what we need!</a:t>
            </a:r>
            <a:endParaRPr lang="en-US" sz="320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5993" y="2723862"/>
            <a:ext cx="3248025" cy="31527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037" y="2723861"/>
            <a:ext cx="4807982" cy="3152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6948" y="566841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/>
              <a:t>But, what about </a:t>
            </a:r>
            <a:r>
              <a:rPr lang="en-US" smtClean="0"/>
              <a:t>thing that </a:t>
            </a:r>
            <a:r>
              <a:rPr lang="en-US"/>
              <a:t>people call “deep learning”?</a:t>
            </a:r>
            <a:endParaRPr lang="en-US"/>
          </a:p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522" y="1227941"/>
            <a:ext cx="7386451" cy="53517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1283" y="1828800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Input</a:t>
            </a:r>
            <a:r>
              <a:rPr lang="en-US" smtClean="0"/>
              <a:t>: x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453267" y="2336244"/>
            <a:ext cx="415636" cy="4156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451807" y="2976314"/>
            <a:ext cx="415636" cy="4156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451807" y="3616384"/>
            <a:ext cx="415636" cy="4156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450347" y="4289684"/>
            <a:ext cx="415636" cy="4156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96315" y="1690688"/>
            <a:ext cx="5415148" cy="42944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Machine learning model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318161" y="2198132"/>
            <a:ext cx="688769" cy="27538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10" idx="3"/>
          </p:cNvCxnSpPr>
          <p:nvPr/>
        </p:nvCxnSpPr>
        <p:spPr>
          <a:xfrm flipV="1">
            <a:off x="2006930" y="3554414"/>
            <a:ext cx="589385" cy="20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031837" y="3273562"/>
            <a:ext cx="809713" cy="19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169241" y="2386243"/>
            <a:ext cx="918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Output:</a:t>
            </a:r>
            <a:endParaRPr lang="en-US" smtClean="0"/>
          </a:p>
          <a:p>
            <a:r>
              <a:rPr lang="en-US" smtClean="0"/>
              <a:t>Real  y</a:t>
            </a: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308627" y="2976313"/>
            <a:ext cx="640070" cy="640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308627" y="4226314"/>
            <a:ext cx="640070" cy="640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9194164" y="5001234"/>
            <a:ext cx="100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Output:</a:t>
            </a:r>
            <a:endParaRPr lang="en-US" smtClean="0"/>
          </a:p>
          <a:p>
            <a:r>
              <a:rPr lang="en-US" smtClean="0"/>
              <a:t>Predict y</a:t>
            </a:r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964243" y="2336244"/>
            <a:ext cx="1232311" cy="35301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0426475" y="3957215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Loss fuction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55621" y="1321356"/>
            <a:ext cx="3056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Machine learning </a:t>
            </a:r>
            <a:r>
              <a:rPr lang="en-US" b="1" smtClean="0">
                <a:solidFill>
                  <a:srgbClr val="FF0000"/>
                </a:solidFill>
              </a:rPr>
              <a:t>architechure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215727" y="193128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output</a:t>
            </a:r>
            <a:endParaRPr lang="en-US"/>
          </a:p>
        </p:txBody>
      </p:sp>
      <p:cxnSp>
        <p:nvCxnSpPr>
          <p:cNvPr id="26" name="Straight Arrow Connector 25"/>
          <p:cNvCxnSpPr>
            <a:endCxn id="22" idx="0"/>
          </p:cNvCxnSpPr>
          <p:nvPr/>
        </p:nvCxnSpPr>
        <p:spPr>
          <a:xfrm>
            <a:off x="10130849" y="3293463"/>
            <a:ext cx="954621" cy="663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2" idx="2"/>
          </p:cNvCxnSpPr>
          <p:nvPr/>
        </p:nvCxnSpPr>
        <p:spPr>
          <a:xfrm flipH="1">
            <a:off x="10227377" y="4326547"/>
            <a:ext cx="858093" cy="85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441940" y="3230345"/>
            <a:ext cx="1047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Compute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0540938" y="4866384"/>
            <a:ext cx="1394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Optimization</a:t>
            </a:r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982069" y="2861013"/>
            <a:ext cx="1047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Compute</a:t>
            </a:r>
            <a:endParaRPr lang="en-US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8048984" y="4952010"/>
            <a:ext cx="8844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807722" y="5051050"/>
            <a:ext cx="1394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Optimization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870" y="435824"/>
            <a:ext cx="10515600" cy="685493"/>
          </a:xfrm>
        </p:spPr>
        <p:txBody>
          <a:bodyPr>
            <a:normAutofit fontScale="90000"/>
          </a:bodyPr>
          <a:lstStyle/>
          <a:p>
            <a:pPr algn="ctr"/>
            <a:r>
              <a:rPr lang="en-US" smtClean="0"/>
              <a:t>It nearly the same with </a:t>
            </a:r>
            <a:r>
              <a:rPr lang="" altLang="en-US" smtClean="0"/>
              <a:t>what </a:t>
            </a:r>
            <a:r>
              <a:rPr lang="en-US" smtClean="0"/>
              <a:t>we saw before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3633</Words>
  <Application>WPS Presentation</Application>
  <PresentationFormat>Widescreen</PresentationFormat>
  <Paragraphs>374</Paragraphs>
  <Slides>31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1" baseType="lpstr">
      <vt:lpstr>Arial</vt:lpstr>
      <vt:lpstr>SimSun</vt:lpstr>
      <vt:lpstr>Wingdings</vt:lpstr>
      <vt:lpstr>Calibri Light</vt:lpstr>
      <vt:lpstr>Calibri</vt:lpstr>
      <vt:lpstr>微软雅黑</vt:lpstr>
      <vt:lpstr>Droid Sans Fallback</vt:lpstr>
      <vt:lpstr>Arial Unicode MS</vt:lpstr>
      <vt:lpstr>Webdings</vt:lpstr>
      <vt:lpstr>Office Theme</vt:lpstr>
      <vt:lpstr>Deeplearning</vt:lpstr>
      <vt:lpstr>PowerPoint 演示文稿</vt:lpstr>
      <vt:lpstr>Supervised learning</vt:lpstr>
      <vt:lpstr>PowerPoint 演示文稿</vt:lpstr>
      <vt:lpstr>Supervised learning | Linear regression</vt:lpstr>
      <vt:lpstr>Supervised learning | Linear regression</vt:lpstr>
      <vt:lpstr>PowerPoint 演示文稿</vt:lpstr>
      <vt:lpstr>PowerPoint 演示文稿</vt:lpstr>
      <vt:lpstr>It nearly the same with we saw before</vt:lpstr>
      <vt:lpstr>Lets deep dive in to architechture</vt:lpstr>
      <vt:lpstr>Lets deep dive in to architechture</vt:lpstr>
      <vt:lpstr>Lets deep dive in to architechture</vt:lpstr>
      <vt:lpstr>PowerPoint 演示文稿</vt:lpstr>
      <vt:lpstr>PowerPoint 演示文稿</vt:lpstr>
      <vt:lpstr>Let’s begin  with type of input x</vt:lpstr>
      <vt:lpstr>Feed forward cell</vt:lpstr>
      <vt:lpstr>Convolutional CNN cell – output: tensor</vt:lpstr>
      <vt:lpstr>PowerPoint 演示文稿</vt:lpstr>
      <vt:lpstr>RNN cell – (RNN basic, GRU, LSTM)</vt:lpstr>
      <vt:lpstr>PowerPoint 演示文稿</vt:lpstr>
      <vt:lpstr>PowerPoint 演示文稿</vt:lpstr>
      <vt:lpstr>PowerPoint 演示文稿</vt:lpstr>
      <vt:lpstr>Pytorch vs tensorflow</vt:lpstr>
      <vt:lpstr>Best practice for practitioner</vt:lpstr>
      <vt:lpstr>Trending on Deep learning Unsurpervised -&gt; Representation -&gt; Surpervised</vt:lpstr>
      <vt:lpstr>Case study | Default risk</vt:lpstr>
      <vt:lpstr>Case study | Default risk</vt:lpstr>
      <vt:lpstr>Case study | Default risk</vt:lpstr>
      <vt:lpstr>Architechture</vt:lpstr>
      <vt:lpstr>Code</vt:lpstr>
      <vt:lpstr>Question?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Deeplearning</dc:title>
  <dc:creator>Vu Trung .Kien</dc:creator>
  <cp:lastModifiedBy>zero</cp:lastModifiedBy>
  <cp:revision>34</cp:revision>
  <dcterms:created xsi:type="dcterms:W3CDTF">2018-10-21T03:47:18Z</dcterms:created>
  <dcterms:modified xsi:type="dcterms:W3CDTF">2018-10-21T03:47:18Z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1033-10.1.0.6757</vt:lpwstr>
  </property>
</Properties>
</file>